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4"/>
  </p:sldMasterIdLst>
  <p:sldIdLst>
    <p:sldId id="257" r:id="rId5"/>
    <p:sldId id="258" r:id="rId6"/>
    <p:sldId id="259" r:id="rId7"/>
    <p:sldId id="311" r:id="rId8"/>
    <p:sldId id="302" r:id="rId9"/>
    <p:sldId id="290" r:id="rId10"/>
    <p:sldId id="291" r:id="rId11"/>
    <p:sldId id="273" r:id="rId12"/>
    <p:sldId id="265" r:id="rId13"/>
    <p:sldId id="305" r:id="rId14"/>
    <p:sldId id="308" r:id="rId15"/>
    <p:sldId id="303" r:id="rId16"/>
    <p:sldId id="294" r:id="rId17"/>
    <p:sldId id="295" r:id="rId18"/>
    <p:sldId id="296" r:id="rId19"/>
    <p:sldId id="297" r:id="rId20"/>
    <p:sldId id="298" r:id="rId21"/>
    <p:sldId id="299" r:id="rId22"/>
    <p:sldId id="304" r:id="rId23"/>
    <p:sldId id="309" r:id="rId24"/>
    <p:sldId id="274" r:id="rId25"/>
    <p:sldId id="275" r:id="rId26"/>
    <p:sldId id="276" r:id="rId27"/>
    <p:sldId id="278" r:id="rId28"/>
    <p:sldId id="277" r:id="rId29"/>
    <p:sldId id="3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3" d="100"/>
          <a:sy n="103" d="100"/>
        </p:scale>
        <p:origin x="2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viva@gm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valib.org/va/open/surve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Virginia Course Materials Survey 2021</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672456"/>
          </a:xfrm>
        </p:spPr>
        <p:txBody>
          <a:bodyPr>
            <a:normAutofit fontScale="92500" lnSpcReduction="10000"/>
          </a:bodyPr>
          <a:lstStyle/>
          <a:p>
            <a:r>
              <a:rPr lang="en-US" sz="2400" dirty="0">
                <a:solidFill>
                  <a:schemeClr val="tx1">
                    <a:lumMod val="85000"/>
                    <a:lumOff val="15000"/>
                  </a:schemeClr>
                </a:solidFill>
              </a:rPr>
              <a:t>Initial </a:t>
            </a:r>
            <a:r>
              <a:rPr lang="en-US" sz="2400" dirty="0" smtClean="0">
                <a:solidFill>
                  <a:schemeClr val="tx1">
                    <a:lumMod val="85000"/>
                    <a:lumOff val="15000"/>
                  </a:schemeClr>
                </a:solidFill>
              </a:rPr>
              <a:t>results, </a:t>
            </a:r>
            <a:r>
              <a:rPr lang="en-US" sz="2400" dirty="0" smtClean="0">
                <a:solidFill>
                  <a:schemeClr val="accent3"/>
                </a:solidFill>
              </a:rPr>
              <a:t>limited to two Year institution students</a:t>
            </a:r>
            <a:r>
              <a:rPr lang="en-US" sz="2400" dirty="0" smtClean="0">
                <a:solidFill>
                  <a:schemeClr val="tx1">
                    <a:lumMod val="85000"/>
                    <a:lumOff val="15000"/>
                  </a:schemeClr>
                </a:solidFill>
              </a:rPr>
              <a:t>, </a:t>
            </a:r>
            <a:r>
              <a:rPr lang="en-US" dirty="0" smtClean="0">
                <a:solidFill>
                  <a:schemeClr val="tx1">
                    <a:lumMod val="85000"/>
                    <a:lumOff val="15000"/>
                  </a:schemeClr>
                </a:solidFill>
              </a:rPr>
              <a:t>April 1</a:t>
            </a:r>
            <a:r>
              <a:rPr lang="en-US" sz="2400" dirty="0" smtClean="0">
                <a:solidFill>
                  <a:schemeClr val="tx1">
                    <a:lumMod val="85000"/>
                    <a:lumOff val="15000"/>
                  </a:schemeClr>
                </a:solidFill>
              </a:rPr>
              <a:t>, </a:t>
            </a:r>
            <a:r>
              <a:rPr lang="en-US" sz="2400" dirty="0" smtClean="0">
                <a:solidFill>
                  <a:schemeClr val="tx1">
                    <a:lumMod val="85000"/>
                    <a:lumOff val="15000"/>
                  </a:schemeClr>
                </a:solidFill>
              </a:rPr>
              <a:t>2022</a:t>
            </a:r>
          </a:p>
          <a:p>
            <a:r>
              <a:rPr lang="en-US" i="1" dirty="0" smtClean="0">
                <a:solidFill>
                  <a:schemeClr val="tx1">
                    <a:lumMod val="85000"/>
                    <a:lumOff val="15000"/>
                  </a:schemeClr>
                </a:solidFill>
              </a:rPr>
              <a:t>A summary report is forthcoming in summer 2022</a:t>
            </a:r>
            <a:endParaRPr lang="en-US" sz="2400" i="1"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flipH="1">
            <a:off x="4565815" y="3382135"/>
            <a:ext cx="7549980" cy="1940032"/>
          </a:xfrm>
          <a:prstGeom prst="wedgeRoundRectCallout">
            <a:avLst>
              <a:gd name="adj1" fmla="val -10703"/>
              <a:gd name="adj2" fmla="val 7332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dirty="0"/>
              <a:t>“I am more likely to experience financial turmoil in instances where the class requires an access code as these can not be borrowed or rented. I’ve been attending classes here and there for the last 8 or so years with a large break between the first few years and the present. The prevalence of access codes has boomed in the last 4 years in comparison to when I took my first class 8 years ago. The heavy use of access codes has made resources such as second hand book stores almost obsolete</a:t>
            </a:r>
            <a:r>
              <a:rPr lang="en-US" sz="1600" dirty="0" smtClean="0"/>
              <a:t>.”</a:t>
            </a:r>
            <a:endParaRPr lang="en-US" sz="1600" dirty="0"/>
          </a:p>
        </p:txBody>
      </p:sp>
      <p:sp>
        <p:nvSpPr>
          <p:cNvPr id="2" name="Title 1"/>
          <p:cNvSpPr>
            <a:spLocks noGrp="1"/>
          </p:cNvSpPr>
          <p:nvPr>
            <p:ph type="title"/>
          </p:nvPr>
        </p:nvSpPr>
        <p:spPr/>
        <p:txBody>
          <a:bodyPr>
            <a:normAutofit/>
          </a:bodyPr>
          <a:lstStyle/>
          <a:p>
            <a:r>
              <a:rPr lang="en-US" dirty="0" smtClean="0"/>
              <a:t>Course-Level Impact</a:t>
            </a:r>
            <a:endParaRPr lang="en-US" dirty="0"/>
          </a:p>
        </p:txBody>
      </p:sp>
      <p:sp>
        <p:nvSpPr>
          <p:cNvPr id="3" name="Content Placeholder 2"/>
          <p:cNvSpPr>
            <a:spLocks noGrp="1"/>
          </p:cNvSpPr>
          <p:nvPr>
            <p:ph idx="1"/>
          </p:nvPr>
        </p:nvSpPr>
        <p:spPr>
          <a:xfrm>
            <a:off x="1035778" y="5710533"/>
            <a:ext cx="10058400" cy="592721"/>
          </a:xfrm>
        </p:spPr>
        <p:txBody>
          <a:bodyPr>
            <a:normAutofit fontScale="92500" lnSpcReduction="20000"/>
          </a:bodyPr>
          <a:lstStyle/>
          <a:p>
            <a:r>
              <a:rPr lang="en-US" dirty="0" smtClean="0"/>
              <a:t>Two year institution students described </a:t>
            </a:r>
            <a:r>
              <a:rPr lang="en-US" dirty="0"/>
              <a:t>course by course decisions based on course material </a:t>
            </a:r>
            <a:r>
              <a:rPr lang="en-US" dirty="0" smtClean="0"/>
              <a:t>costs, often mentioning the challenge of homework programs/access codes.</a:t>
            </a:r>
            <a:endParaRPr lang="en-US" dirty="0"/>
          </a:p>
        </p:txBody>
      </p:sp>
      <p:sp>
        <p:nvSpPr>
          <p:cNvPr id="8" name="Rounded Rectangular Callout 7"/>
          <p:cNvSpPr/>
          <p:nvPr/>
        </p:nvSpPr>
        <p:spPr>
          <a:xfrm>
            <a:off x="148281" y="2021052"/>
            <a:ext cx="4269260" cy="1861930"/>
          </a:xfrm>
          <a:prstGeom prst="wedgeRoundRectCallout">
            <a:avLst>
              <a:gd name="adj1" fmla="val -29040"/>
              <a:gd name="adj2" fmla="val 715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 was going to take 3 courses this semester. One of the courses I had to purchase 2 textbooks. Just one of the books was $195.00. I'm a non-traditional student who receives little to no financial aid so I dropped the course</a:t>
            </a:r>
            <a:r>
              <a:rPr lang="en-US" sz="1600" dirty="0" smtClean="0"/>
              <a:t>.”</a:t>
            </a:r>
            <a:endParaRPr lang="en-US" sz="1600" dirty="0"/>
          </a:p>
        </p:txBody>
      </p:sp>
      <p:sp>
        <p:nvSpPr>
          <p:cNvPr id="10" name="Rounded Rectangular Callout 9"/>
          <p:cNvSpPr/>
          <p:nvPr/>
        </p:nvSpPr>
        <p:spPr>
          <a:xfrm>
            <a:off x="67961" y="4352151"/>
            <a:ext cx="3824418" cy="1154633"/>
          </a:xfrm>
          <a:prstGeom prst="wedgeRoundRectCallout">
            <a:avLst>
              <a:gd name="adj1" fmla="val -29803"/>
              <a:gd name="adj2" fmla="val 7272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a:t>“I wanted to take an accounting course but the cost of the materials was a little extreme, so I chose a course that was less expensive</a:t>
            </a:r>
            <a:r>
              <a:rPr lang="en-US" sz="1600" dirty="0" smtClean="0"/>
              <a:t>.” </a:t>
            </a:r>
            <a:endParaRPr lang="en-US" sz="1600" dirty="0"/>
          </a:p>
        </p:txBody>
      </p:sp>
      <p:sp>
        <p:nvSpPr>
          <p:cNvPr id="9" name="Rounded Rectangular Callout 8"/>
          <p:cNvSpPr/>
          <p:nvPr/>
        </p:nvSpPr>
        <p:spPr>
          <a:xfrm>
            <a:off x="4516388" y="1955699"/>
            <a:ext cx="7549980" cy="1065528"/>
          </a:xfrm>
          <a:prstGeom prst="wedgeRoundRectCallout">
            <a:avLst>
              <a:gd name="adj1" fmla="val -29803"/>
              <a:gd name="adj2" fmla="val 7272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smtClean="0"/>
              <a:t>“The </a:t>
            </a:r>
            <a:r>
              <a:rPr lang="en-US" sz="1600" dirty="0"/>
              <a:t>cost for access codes is ridiculous! And it’s not possible to look around for cheaper since it can only be purchased at the bookstore. I’ve had to miss an assignment waiting for a pay day to purchase an access code. ”</a:t>
            </a:r>
          </a:p>
        </p:txBody>
      </p:sp>
    </p:spTree>
    <p:extLst>
      <p:ext uri="{BB962C8B-B14F-4D97-AF65-F5344CB8AC3E}">
        <p14:creationId xmlns:p14="http://schemas.microsoft.com/office/powerpoint/2010/main" val="2807204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Broad Impact</a:t>
            </a:r>
            <a:endParaRPr lang="en-US" dirty="0"/>
          </a:p>
        </p:txBody>
      </p:sp>
      <p:sp>
        <p:nvSpPr>
          <p:cNvPr id="3" name="Content Placeholder 2"/>
          <p:cNvSpPr>
            <a:spLocks noGrp="1"/>
          </p:cNvSpPr>
          <p:nvPr>
            <p:ph idx="1"/>
          </p:nvPr>
        </p:nvSpPr>
        <p:spPr>
          <a:xfrm>
            <a:off x="1159345" y="5753955"/>
            <a:ext cx="10058400" cy="592721"/>
          </a:xfrm>
        </p:spPr>
        <p:txBody>
          <a:bodyPr>
            <a:normAutofit fontScale="92500" lnSpcReduction="20000"/>
          </a:bodyPr>
          <a:lstStyle/>
          <a:p>
            <a:r>
              <a:rPr lang="en-US" dirty="0" smtClean="0"/>
              <a:t>Two year institution students also mentioned the impact of course </a:t>
            </a:r>
            <a:r>
              <a:rPr lang="en-US" dirty="0"/>
              <a:t>material </a:t>
            </a:r>
            <a:r>
              <a:rPr lang="en-US" dirty="0" smtClean="0"/>
              <a:t>costs on their life and wellness.</a:t>
            </a:r>
            <a:endParaRPr lang="en-US" dirty="0"/>
          </a:p>
        </p:txBody>
      </p:sp>
      <p:sp>
        <p:nvSpPr>
          <p:cNvPr id="8" name="Rounded Rectangular Callout 7"/>
          <p:cNvSpPr/>
          <p:nvPr/>
        </p:nvSpPr>
        <p:spPr>
          <a:xfrm>
            <a:off x="7090036" y="3954977"/>
            <a:ext cx="3221125" cy="1363131"/>
          </a:xfrm>
          <a:prstGeom prst="wedgeRoundRectCallout">
            <a:avLst>
              <a:gd name="adj1" fmla="val -29040"/>
              <a:gd name="adj2" fmla="val 715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“It is tiring to having to think about the cost of books when I already have to think about classes</a:t>
            </a:r>
            <a:r>
              <a:rPr lang="en-US" sz="1600" dirty="0" smtClean="0"/>
              <a:t>.”</a:t>
            </a:r>
            <a:endParaRPr lang="en-US" sz="1600" dirty="0"/>
          </a:p>
        </p:txBody>
      </p:sp>
      <p:sp>
        <p:nvSpPr>
          <p:cNvPr id="10" name="Rounded Rectangular Callout 9"/>
          <p:cNvSpPr/>
          <p:nvPr/>
        </p:nvSpPr>
        <p:spPr>
          <a:xfrm>
            <a:off x="1510055" y="1995420"/>
            <a:ext cx="3725564" cy="1514955"/>
          </a:xfrm>
          <a:prstGeom prst="wedgeRoundRectCallout">
            <a:avLst>
              <a:gd name="adj1" fmla="val -29803"/>
              <a:gd name="adj2" fmla="val 7272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smtClean="0"/>
              <a:t>“Didn’t </a:t>
            </a:r>
            <a:r>
              <a:rPr lang="en-US" sz="1600" dirty="0"/>
              <a:t>feel like I could provide for my family or continue my education because I had to choose between food and a roof over our head or a textbook</a:t>
            </a:r>
            <a:r>
              <a:rPr lang="en-US" sz="1600" dirty="0" smtClean="0"/>
              <a:t>.”</a:t>
            </a:r>
            <a:endParaRPr lang="en-US" sz="1600" dirty="0"/>
          </a:p>
        </p:txBody>
      </p:sp>
      <p:sp>
        <p:nvSpPr>
          <p:cNvPr id="11" name="Rounded Rectangular Callout 10"/>
          <p:cNvSpPr/>
          <p:nvPr/>
        </p:nvSpPr>
        <p:spPr>
          <a:xfrm flipH="1">
            <a:off x="6728049" y="2079427"/>
            <a:ext cx="3405390" cy="1306804"/>
          </a:xfrm>
          <a:prstGeom prst="wedgeRoundRectCallout">
            <a:avLst>
              <a:gd name="adj1" fmla="val -10703"/>
              <a:gd name="adj2" fmla="val 7332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dirty="0"/>
              <a:t>“I live paycheck to paycheck. I have no money left over for extra costs. The cost of books doesn't work into my budget</a:t>
            </a:r>
            <a:r>
              <a:rPr lang="en-US" sz="1600" dirty="0" smtClean="0"/>
              <a:t>.”</a:t>
            </a:r>
            <a:endParaRPr lang="en-US" sz="1600" dirty="0"/>
          </a:p>
        </p:txBody>
      </p:sp>
      <p:sp>
        <p:nvSpPr>
          <p:cNvPr id="7" name="Rounded Rectangular Callout 6"/>
          <p:cNvSpPr/>
          <p:nvPr/>
        </p:nvSpPr>
        <p:spPr>
          <a:xfrm>
            <a:off x="3687935" y="3668371"/>
            <a:ext cx="2829704" cy="1683366"/>
          </a:xfrm>
          <a:prstGeom prst="wedgeRoundRectCallout">
            <a:avLst>
              <a:gd name="adj1" fmla="val -29803"/>
              <a:gd name="adj2" fmla="val 7272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t>“The shame and guilt of struggling in a class when the materials cost so much money has been hard to escape</a:t>
            </a:r>
            <a:r>
              <a:rPr lang="en-US" sz="1600" dirty="0" smtClean="0"/>
              <a:t>.”</a:t>
            </a:r>
            <a:endParaRPr lang="en-US" sz="1600" dirty="0"/>
          </a:p>
        </p:txBody>
      </p:sp>
    </p:spTree>
    <p:extLst>
      <p:ext uri="{BB962C8B-B14F-4D97-AF65-F5344CB8AC3E}">
        <p14:creationId xmlns:p14="http://schemas.microsoft.com/office/powerpoint/2010/main" val="15504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Examining Educational Equity</a:t>
            </a:r>
            <a:endParaRPr lang="en-US" sz="60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019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Identified Areas of Concern</a:t>
            </a:r>
          </a:p>
        </p:txBody>
      </p:sp>
      <p:sp>
        <p:nvSpPr>
          <p:cNvPr id="3" name="Content Placeholder 2"/>
          <p:cNvSpPr>
            <a:spLocks noGrp="1"/>
          </p:cNvSpPr>
          <p:nvPr>
            <p:ph idx="1"/>
          </p:nvPr>
        </p:nvSpPr>
        <p:spPr>
          <a:xfrm>
            <a:off x="1097280" y="2108200"/>
            <a:ext cx="10058400" cy="4490307"/>
          </a:xfrm>
        </p:spPr>
        <p:txBody>
          <a:bodyPr>
            <a:normAutofit fontScale="85000" lnSpcReduction="20000"/>
          </a:bodyPr>
          <a:lstStyle/>
          <a:p>
            <a:r>
              <a:rPr lang="en-US" sz="2300" dirty="0" smtClean="0">
                <a:solidFill>
                  <a:schemeClr val="tx1"/>
                </a:solidFill>
              </a:rPr>
              <a:t>The Survey Task Force identified seven demographic areas of particular concern:</a:t>
            </a:r>
          </a:p>
          <a:p>
            <a:r>
              <a:rPr lang="en-US" sz="2300" b="1" dirty="0" smtClean="0">
                <a:solidFill>
                  <a:schemeClr val="tx1"/>
                </a:solidFill>
              </a:rPr>
              <a:t>Funding Sources (percentages are specific to two year institution students):</a:t>
            </a:r>
            <a:endParaRPr lang="en-US" sz="2300" b="1" dirty="0">
              <a:solidFill>
                <a:schemeClr val="tx1"/>
              </a:solidFill>
            </a:endParaRPr>
          </a:p>
          <a:p>
            <a:r>
              <a:rPr lang="en-US" dirty="0" smtClean="0">
                <a:solidFill>
                  <a:schemeClr val="accent3"/>
                </a:solidFill>
              </a:rPr>
              <a:t>54% </a:t>
            </a:r>
            <a:r>
              <a:rPr lang="en-US" dirty="0"/>
              <a:t>are using the </a:t>
            </a:r>
            <a:r>
              <a:rPr lang="en-US" dirty="0">
                <a:solidFill>
                  <a:schemeClr val="accent3"/>
                </a:solidFill>
              </a:rPr>
              <a:t>Pell Grant Program </a:t>
            </a:r>
            <a:r>
              <a:rPr lang="en-US" dirty="0"/>
              <a:t>to fund their education</a:t>
            </a:r>
          </a:p>
          <a:p>
            <a:r>
              <a:rPr lang="en-US" dirty="0" smtClean="0">
                <a:solidFill>
                  <a:schemeClr val="accent3"/>
                </a:solidFill>
              </a:rPr>
              <a:t>14% </a:t>
            </a:r>
            <a:r>
              <a:rPr lang="en-US" dirty="0"/>
              <a:t>are using </a:t>
            </a:r>
            <a:r>
              <a:rPr lang="en-US" dirty="0">
                <a:solidFill>
                  <a:schemeClr val="accent3"/>
                </a:solidFill>
              </a:rPr>
              <a:t>Education Loans </a:t>
            </a:r>
            <a:r>
              <a:rPr lang="en-US" dirty="0"/>
              <a:t>to fund their education</a:t>
            </a:r>
          </a:p>
          <a:p>
            <a:r>
              <a:rPr lang="en-US" dirty="0" smtClean="0">
                <a:solidFill>
                  <a:schemeClr val="accent3"/>
                </a:solidFill>
              </a:rPr>
              <a:t>30% </a:t>
            </a:r>
            <a:r>
              <a:rPr lang="en-US" dirty="0">
                <a:solidFill>
                  <a:schemeClr val="tx2"/>
                </a:solidFill>
              </a:rPr>
              <a:t>are using </a:t>
            </a:r>
            <a:r>
              <a:rPr lang="en-US" dirty="0">
                <a:solidFill>
                  <a:schemeClr val="accent3"/>
                </a:solidFill>
              </a:rPr>
              <a:t>Full Time Job(s) </a:t>
            </a:r>
            <a:r>
              <a:rPr lang="en-US" dirty="0">
                <a:solidFill>
                  <a:schemeClr val="tx2"/>
                </a:solidFill>
              </a:rPr>
              <a:t>to fund their education</a:t>
            </a:r>
            <a:r>
              <a:rPr lang="en-US" dirty="0">
                <a:solidFill>
                  <a:schemeClr val="accent3"/>
                </a:solidFill>
              </a:rPr>
              <a:t>	</a:t>
            </a:r>
          </a:p>
          <a:p>
            <a:r>
              <a:rPr lang="en-US" sz="2300" b="1" dirty="0" smtClean="0">
                <a:solidFill>
                  <a:schemeClr val="tx1"/>
                </a:solidFill>
              </a:rPr>
              <a:t>Social </a:t>
            </a:r>
            <a:r>
              <a:rPr lang="en-US" sz="2300" b="1" dirty="0">
                <a:solidFill>
                  <a:schemeClr val="tx1"/>
                </a:solidFill>
              </a:rPr>
              <a:t>Aspects </a:t>
            </a:r>
            <a:r>
              <a:rPr lang="en-US" sz="2300" b="1" dirty="0" smtClean="0">
                <a:solidFill>
                  <a:schemeClr val="tx1"/>
                </a:solidFill>
              </a:rPr>
              <a:t>(percentages are specific </a:t>
            </a:r>
            <a:r>
              <a:rPr lang="en-US" sz="2300" b="1" dirty="0">
                <a:solidFill>
                  <a:schemeClr val="tx1"/>
                </a:solidFill>
              </a:rPr>
              <a:t>to </a:t>
            </a:r>
            <a:r>
              <a:rPr lang="en-US" sz="2300" b="1" dirty="0" smtClean="0">
                <a:solidFill>
                  <a:schemeClr val="tx1"/>
                </a:solidFill>
              </a:rPr>
              <a:t>two year </a:t>
            </a:r>
            <a:r>
              <a:rPr lang="en-US" sz="2300" b="1" dirty="0">
                <a:solidFill>
                  <a:schemeClr val="tx1"/>
                </a:solidFill>
              </a:rPr>
              <a:t>institution students):</a:t>
            </a:r>
          </a:p>
          <a:p>
            <a:r>
              <a:rPr lang="en-US" dirty="0" smtClean="0">
                <a:solidFill>
                  <a:schemeClr val="accent3"/>
                </a:solidFill>
              </a:rPr>
              <a:t>37% </a:t>
            </a:r>
            <a:r>
              <a:rPr lang="en-US" dirty="0"/>
              <a:t>selected a </a:t>
            </a:r>
            <a:r>
              <a:rPr lang="en-US" dirty="0">
                <a:solidFill>
                  <a:schemeClr val="tx1"/>
                </a:solidFill>
              </a:rPr>
              <a:t>race/ethnicity </a:t>
            </a:r>
            <a:r>
              <a:rPr lang="en-US" dirty="0"/>
              <a:t>other than or in addition to White (defined here as </a:t>
            </a:r>
            <a:r>
              <a:rPr lang="en-US" dirty="0">
                <a:solidFill>
                  <a:schemeClr val="accent3"/>
                </a:solidFill>
              </a:rPr>
              <a:t>Non White-Only</a:t>
            </a:r>
            <a:r>
              <a:rPr lang="en-US" dirty="0"/>
              <a:t>)</a:t>
            </a:r>
          </a:p>
          <a:p>
            <a:r>
              <a:rPr lang="en-US" dirty="0" smtClean="0">
                <a:solidFill>
                  <a:schemeClr val="accent3"/>
                </a:solidFill>
              </a:rPr>
              <a:t>50%</a:t>
            </a:r>
            <a:r>
              <a:rPr lang="en-US" dirty="0" smtClean="0"/>
              <a:t> </a:t>
            </a:r>
            <a:r>
              <a:rPr lang="en-US" dirty="0"/>
              <a:t>identify as </a:t>
            </a:r>
            <a:r>
              <a:rPr lang="en-US" dirty="0">
                <a:solidFill>
                  <a:schemeClr val="accent3"/>
                </a:solidFill>
              </a:rPr>
              <a:t>First Generation </a:t>
            </a:r>
            <a:r>
              <a:rPr lang="en-US" dirty="0"/>
              <a:t>students</a:t>
            </a:r>
          </a:p>
          <a:p>
            <a:r>
              <a:rPr lang="en-US" dirty="0" smtClean="0">
                <a:solidFill>
                  <a:schemeClr val="accent3"/>
                </a:solidFill>
              </a:rPr>
              <a:t>48%</a:t>
            </a:r>
            <a:r>
              <a:rPr lang="en-US" dirty="0" smtClean="0"/>
              <a:t> </a:t>
            </a:r>
            <a:r>
              <a:rPr lang="en-US" dirty="0"/>
              <a:t>are </a:t>
            </a:r>
            <a:r>
              <a:rPr lang="en-US" dirty="0">
                <a:solidFill>
                  <a:schemeClr val="accent3"/>
                </a:solidFill>
              </a:rPr>
              <a:t>currently taking care </a:t>
            </a:r>
            <a:r>
              <a:rPr lang="en-US" dirty="0"/>
              <a:t>of children, parents, or other family members</a:t>
            </a:r>
          </a:p>
          <a:p>
            <a:r>
              <a:rPr lang="en-US" dirty="0" smtClean="0">
                <a:solidFill>
                  <a:schemeClr val="accent3"/>
                </a:solidFill>
              </a:rPr>
              <a:t>10% </a:t>
            </a:r>
            <a:r>
              <a:rPr lang="en-US" dirty="0"/>
              <a:t>identified as having a </a:t>
            </a:r>
            <a:r>
              <a:rPr lang="en-US" dirty="0">
                <a:solidFill>
                  <a:schemeClr val="accent3"/>
                </a:solidFill>
              </a:rPr>
              <a:t>Disability</a:t>
            </a:r>
            <a:r>
              <a:rPr lang="en-US" dirty="0"/>
              <a:t>, and over half of these said that their disability affects how they use course materials</a:t>
            </a:r>
          </a:p>
          <a:p>
            <a:endParaRPr lang="en-US" dirty="0"/>
          </a:p>
        </p:txBody>
      </p:sp>
    </p:spTree>
    <p:extLst>
      <p:ext uri="{BB962C8B-B14F-4D97-AF65-F5344CB8AC3E}">
        <p14:creationId xmlns:p14="http://schemas.microsoft.com/office/powerpoint/2010/main" val="1794158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Populations of Concern</a:t>
            </a:r>
          </a:p>
        </p:txBody>
      </p:sp>
      <p:sp>
        <p:nvSpPr>
          <p:cNvPr id="5" name="TextBox 4"/>
          <p:cNvSpPr txBox="1"/>
          <p:nvPr/>
        </p:nvSpPr>
        <p:spPr>
          <a:xfrm>
            <a:off x="2755388" y="5432142"/>
            <a:ext cx="6132959" cy="646331"/>
          </a:xfrm>
          <a:prstGeom prst="rect">
            <a:avLst/>
          </a:prstGeom>
          <a:noFill/>
        </p:spPr>
        <p:txBody>
          <a:bodyPr wrap="square" rtlCol="0">
            <a:spAutoFit/>
          </a:bodyPr>
          <a:lstStyle/>
          <a:p>
            <a:pPr algn="ctr"/>
            <a:r>
              <a:rPr lang="en-US" dirty="0"/>
              <a:t>The number of areas of concern an individual student had was tracked to see if there were patterns in responses.</a:t>
            </a:r>
          </a:p>
        </p:txBody>
      </p:sp>
      <p:pic>
        <p:nvPicPr>
          <p:cNvPr id="4" name="Picture 3"/>
          <p:cNvPicPr>
            <a:picLocks noChangeAspect="1"/>
          </p:cNvPicPr>
          <p:nvPr/>
        </p:nvPicPr>
        <p:blipFill>
          <a:blip r:embed="rId2"/>
          <a:stretch>
            <a:fillRect/>
          </a:stretch>
        </p:blipFill>
        <p:spPr>
          <a:xfrm>
            <a:off x="2907841" y="2065852"/>
            <a:ext cx="5683012" cy="3272267"/>
          </a:xfrm>
          <a:prstGeom prst="rect">
            <a:avLst/>
          </a:prstGeom>
        </p:spPr>
      </p:pic>
    </p:spTree>
    <p:extLst>
      <p:ext uri="{BB962C8B-B14F-4D97-AF65-F5344CB8AC3E}">
        <p14:creationId xmlns:p14="http://schemas.microsoft.com/office/powerpoint/2010/main" val="286511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Worry about Course Material Costs</a:t>
            </a:r>
          </a:p>
        </p:txBody>
      </p:sp>
      <p:sp>
        <p:nvSpPr>
          <p:cNvPr id="3" name="Content Placeholder 2"/>
          <p:cNvSpPr>
            <a:spLocks noGrp="1"/>
          </p:cNvSpPr>
          <p:nvPr>
            <p:ph idx="1"/>
          </p:nvPr>
        </p:nvSpPr>
        <p:spPr>
          <a:xfrm>
            <a:off x="906032" y="5542243"/>
            <a:ext cx="10058400" cy="821487"/>
          </a:xfrm>
        </p:spPr>
        <p:txBody>
          <a:bodyPr>
            <a:normAutofit/>
          </a:bodyPr>
          <a:lstStyle/>
          <a:p>
            <a:pPr algn="ctr"/>
            <a:r>
              <a:rPr lang="en-US" sz="1800" dirty="0" smtClean="0"/>
              <a:t>All but one </a:t>
            </a:r>
            <a:r>
              <a:rPr lang="en-US" sz="1800" dirty="0"/>
              <a:t>of the areas of concern had higher proportions of </a:t>
            </a:r>
            <a:r>
              <a:rPr lang="en-US" sz="1800" dirty="0" smtClean="0"/>
              <a:t>two year institution students who were “Extremely worried” about meeting their course materials costs than the overall group.</a:t>
            </a:r>
            <a:endParaRPr lang="en-US" sz="1800" dirty="0"/>
          </a:p>
        </p:txBody>
      </p:sp>
      <p:pic>
        <p:nvPicPr>
          <p:cNvPr id="6" name="Picture 5"/>
          <p:cNvPicPr>
            <a:picLocks noChangeAspect="1"/>
          </p:cNvPicPr>
          <p:nvPr/>
        </p:nvPicPr>
        <p:blipFill>
          <a:blip r:embed="rId2"/>
          <a:stretch>
            <a:fillRect/>
          </a:stretch>
        </p:blipFill>
        <p:spPr>
          <a:xfrm>
            <a:off x="3093191" y="2057363"/>
            <a:ext cx="5632993" cy="3385789"/>
          </a:xfrm>
          <a:prstGeom prst="rect">
            <a:avLst/>
          </a:prstGeom>
        </p:spPr>
      </p:pic>
    </p:spTree>
    <p:extLst>
      <p:ext uri="{BB962C8B-B14F-4D97-AF65-F5344CB8AC3E}">
        <p14:creationId xmlns:p14="http://schemas.microsoft.com/office/powerpoint/2010/main" val="3542480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Worry about Course Material Costs</a:t>
            </a:r>
          </a:p>
        </p:txBody>
      </p:sp>
      <p:sp>
        <p:nvSpPr>
          <p:cNvPr id="5" name="Content Placeholder 2"/>
          <p:cNvSpPr txBox="1">
            <a:spLocks/>
          </p:cNvSpPr>
          <p:nvPr/>
        </p:nvSpPr>
        <p:spPr>
          <a:xfrm>
            <a:off x="1221129" y="5393961"/>
            <a:ext cx="10058400" cy="877093"/>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effect on </a:t>
            </a:r>
            <a:r>
              <a:rPr lang="en-US" dirty="0" smtClean="0"/>
              <a:t>two year institution student </a:t>
            </a:r>
            <a:r>
              <a:rPr lang="en-US" dirty="0"/>
              <a:t>worry </a:t>
            </a:r>
            <a:r>
              <a:rPr lang="en-US" dirty="0" smtClean="0"/>
              <a:t>generally grew </a:t>
            </a:r>
            <a:r>
              <a:rPr lang="en-US" dirty="0"/>
              <a:t>with increasing numbers of the seven areas of concern identified.  A First Generation, disabled student using Pell Grant funding, for example, would be more likely to be “Extremely Worried” about meeting course material costs than a student without any of the areas.</a:t>
            </a:r>
          </a:p>
        </p:txBody>
      </p:sp>
      <p:pic>
        <p:nvPicPr>
          <p:cNvPr id="8" name="Content Placeholder 7"/>
          <p:cNvPicPr>
            <a:picLocks noGrp="1" noChangeAspect="1"/>
          </p:cNvPicPr>
          <p:nvPr>
            <p:ph idx="1"/>
          </p:nvPr>
        </p:nvPicPr>
        <p:blipFill>
          <a:blip r:embed="rId2"/>
          <a:stretch>
            <a:fillRect/>
          </a:stretch>
        </p:blipFill>
        <p:spPr>
          <a:xfrm>
            <a:off x="3206803" y="2125736"/>
            <a:ext cx="5342838" cy="3200026"/>
          </a:xfrm>
          <a:prstGeom prst="rect">
            <a:avLst/>
          </a:prstGeom>
        </p:spPr>
      </p:pic>
    </p:spTree>
    <p:extLst>
      <p:ext uri="{BB962C8B-B14F-4D97-AF65-F5344CB8AC3E}">
        <p14:creationId xmlns:p14="http://schemas.microsoft.com/office/powerpoint/2010/main" val="1808592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Academic Career Impact</a:t>
            </a:r>
          </a:p>
        </p:txBody>
      </p:sp>
      <p:sp>
        <p:nvSpPr>
          <p:cNvPr id="3" name="Content Placeholder 2"/>
          <p:cNvSpPr>
            <a:spLocks noGrp="1"/>
          </p:cNvSpPr>
          <p:nvPr>
            <p:ph idx="1"/>
          </p:nvPr>
        </p:nvSpPr>
        <p:spPr>
          <a:xfrm>
            <a:off x="1097280" y="5671432"/>
            <a:ext cx="10058400" cy="592721"/>
          </a:xfrm>
        </p:spPr>
        <p:txBody>
          <a:bodyPr>
            <a:normAutofit fontScale="92500" lnSpcReduction="20000"/>
          </a:bodyPr>
          <a:lstStyle/>
          <a:p>
            <a:pPr algn="ctr"/>
            <a:r>
              <a:rPr lang="en-US" dirty="0" smtClean="0">
                <a:solidFill>
                  <a:schemeClr val="tx2"/>
                </a:solidFill>
              </a:rPr>
              <a:t>Two year institution students </a:t>
            </a:r>
            <a:r>
              <a:rPr lang="en-US" dirty="0">
                <a:solidFill>
                  <a:schemeClr val="tx2"/>
                </a:solidFill>
              </a:rPr>
              <a:t>in the areas of concern </a:t>
            </a:r>
            <a:r>
              <a:rPr lang="en-US" dirty="0" smtClean="0">
                <a:solidFill>
                  <a:schemeClr val="tx2"/>
                </a:solidFill>
              </a:rPr>
              <a:t>often showed </a:t>
            </a:r>
            <a:r>
              <a:rPr lang="en-US" dirty="0">
                <a:solidFill>
                  <a:schemeClr val="tx2"/>
                </a:solidFill>
              </a:rPr>
              <a:t>higher percentages </a:t>
            </a:r>
            <a:r>
              <a:rPr lang="en-US" dirty="0" smtClean="0">
                <a:solidFill>
                  <a:schemeClr val="tx2"/>
                </a:solidFill>
              </a:rPr>
              <a:t>dealing with academic career challenges from the cost of required course materials </a:t>
            </a:r>
            <a:r>
              <a:rPr lang="en-US" dirty="0">
                <a:solidFill>
                  <a:schemeClr val="tx2"/>
                </a:solidFill>
              </a:rPr>
              <a:t>than the overall population.</a:t>
            </a:r>
          </a:p>
        </p:txBody>
      </p:sp>
      <p:pic>
        <p:nvPicPr>
          <p:cNvPr id="8" name="Picture 7"/>
          <p:cNvPicPr>
            <a:picLocks noChangeAspect="1"/>
          </p:cNvPicPr>
          <p:nvPr/>
        </p:nvPicPr>
        <p:blipFill>
          <a:blip r:embed="rId2"/>
          <a:stretch>
            <a:fillRect/>
          </a:stretch>
        </p:blipFill>
        <p:spPr>
          <a:xfrm>
            <a:off x="2048128" y="2199301"/>
            <a:ext cx="7847562" cy="3175888"/>
          </a:xfrm>
          <a:prstGeom prst="rect">
            <a:avLst/>
          </a:prstGeom>
        </p:spPr>
      </p:pic>
    </p:spTree>
    <p:extLst>
      <p:ext uri="{BB962C8B-B14F-4D97-AF65-F5344CB8AC3E}">
        <p14:creationId xmlns:p14="http://schemas.microsoft.com/office/powerpoint/2010/main" val="3795040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Academic Career Impact</a:t>
            </a:r>
          </a:p>
        </p:txBody>
      </p:sp>
      <p:sp>
        <p:nvSpPr>
          <p:cNvPr id="3" name="Content Placeholder 2"/>
          <p:cNvSpPr>
            <a:spLocks noGrp="1"/>
          </p:cNvSpPr>
          <p:nvPr>
            <p:ph idx="1"/>
          </p:nvPr>
        </p:nvSpPr>
        <p:spPr>
          <a:xfrm>
            <a:off x="1573304" y="5528560"/>
            <a:ext cx="8917582" cy="822091"/>
          </a:xfrm>
        </p:spPr>
        <p:txBody>
          <a:bodyPr>
            <a:normAutofit/>
          </a:bodyPr>
          <a:lstStyle/>
          <a:p>
            <a:pPr algn="ctr"/>
            <a:r>
              <a:rPr lang="en-US" dirty="0"/>
              <a:t>The effect on academic career </a:t>
            </a:r>
            <a:r>
              <a:rPr lang="en-US" dirty="0" smtClean="0"/>
              <a:t>challenges for two year institution students grew </a:t>
            </a:r>
            <a:r>
              <a:rPr lang="en-US" dirty="0"/>
              <a:t>with increasing numbers of the seven areas of concern </a:t>
            </a:r>
            <a:r>
              <a:rPr lang="en-US" dirty="0" smtClean="0"/>
              <a:t>identified.</a:t>
            </a:r>
            <a:endParaRPr lang="en-US" dirty="0"/>
          </a:p>
        </p:txBody>
      </p:sp>
      <p:pic>
        <p:nvPicPr>
          <p:cNvPr id="4" name="Picture 3"/>
          <p:cNvPicPr>
            <a:picLocks noChangeAspect="1"/>
          </p:cNvPicPr>
          <p:nvPr/>
        </p:nvPicPr>
        <p:blipFill>
          <a:blip r:embed="rId2"/>
          <a:stretch>
            <a:fillRect/>
          </a:stretch>
        </p:blipFill>
        <p:spPr>
          <a:xfrm>
            <a:off x="2003101" y="2052310"/>
            <a:ext cx="7864522" cy="3383573"/>
          </a:xfrm>
          <a:prstGeom prst="rect">
            <a:avLst/>
          </a:prstGeom>
        </p:spPr>
      </p:pic>
    </p:spTree>
    <p:extLst>
      <p:ext uri="{BB962C8B-B14F-4D97-AF65-F5344CB8AC3E}">
        <p14:creationId xmlns:p14="http://schemas.microsoft.com/office/powerpoint/2010/main" val="396051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Examining Course Materials</a:t>
            </a:r>
            <a:endParaRPr lang="en-US" sz="60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1339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000" i="1" dirty="0">
                <a:solidFill>
                  <a:srgbClr val="FFFFFF"/>
                </a:solidFill>
              </a:rPr>
              <a:t>“It’s wildly stressful at times to decide whether to buy an access code, textbook, lab workbook, </a:t>
            </a:r>
            <a:r>
              <a:rPr lang="en-US" sz="4000" i="1" dirty="0" err="1">
                <a:solidFill>
                  <a:srgbClr val="FFFFFF"/>
                </a:solidFill>
              </a:rPr>
              <a:t>etc</a:t>
            </a:r>
            <a:r>
              <a:rPr lang="en-US" sz="4000" i="1" dirty="0">
                <a:solidFill>
                  <a:srgbClr val="FFFFFF"/>
                </a:solidFill>
              </a:rPr>
              <a:t> or put gas in your car</a:t>
            </a:r>
            <a:r>
              <a:rPr lang="en-US" sz="4000" i="1" dirty="0" smtClean="0">
                <a:solidFill>
                  <a:srgbClr val="FFFFFF"/>
                </a:solidFill>
              </a:rPr>
              <a:t>.”</a:t>
            </a:r>
            <a:endParaRPr lang="en-US" sz="4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a:t>
            </a:r>
            <a:r>
              <a:rPr lang="en-US" dirty="0" smtClean="0">
                <a:solidFill>
                  <a:srgbClr val="FFFFFF"/>
                </a:solidFill>
              </a:rPr>
              <a:t>Two year institution Student </a:t>
            </a:r>
            <a:r>
              <a:rPr lang="en-US" dirty="0">
                <a:solidFill>
                  <a:srgbClr val="FFFFFF"/>
                </a:solidFill>
              </a:rPr>
              <a:t>respondent</a:t>
            </a:r>
          </a:p>
        </p:txBody>
      </p:sp>
    </p:spTree>
    <p:extLst>
      <p:ext uri="{BB962C8B-B14F-4D97-AF65-F5344CB8AC3E}">
        <p14:creationId xmlns:p14="http://schemas.microsoft.com/office/powerpoint/2010/main" val="191714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Materials Expenditures</a:t>
            </a:r>
          </a:p>
        </p:txBody>
      </p:sp>
      <p:sp>
        <p:nvSpPr>
          <p:cNvPr id="5" name="TextBox 4"/>
          <p:cNvSpPr txBox="1"/>
          <p:nvPr/>
        </p:nvSpPr>
        <p:spPr>
          <a:xfrm>
            <a:off x="1675654" y="5512461"/>
            <a:ext cx="8773297" cy="923330"/>
          </a:xfrm>
          <a:prstGeom prst="rect">
            <a:avLst/>
          </a:prstGeom>
          <a:noFill/>
        </p:spPr>
        <p:txBody>
          <a:bodyPr wrap="square" rtlCol="0">
            <a:spAutoFit/>
          </a:bodyPr>
          <a:lstStyle/>
          <a:p>
            <a:pPr algn="ctr"/>
            <a:r>
              <a:rPr lang="en-US" dirty="0" smtClean="0"/>
              <a:t>Around half of the two year institution students noted that they had spent between $1 and $300 on course materials this </a:t>
            </a:r>
            <a:r>
              <a:rPr lang="en-US" dirty="0" smtClean="0"/>
              <a:t>semester; around a third had spent between $301 and 600; and </a:t>
            </a:r>
            <a:r>
              <a:rPr lang="en-US" dirty="0" smtClean="0"/>
              <a:t>12% had spent more than $601.</a:t>
            </a:r>
            <a:endParaRPr lang="en-US" dirty="0"/>
          </a:p>
        </p:txBody>
      </p:sp>
      <p:pic>
        <p:nvPicPr>
          <p:cNvPr id="8" name="Content Placeholder 7"/>
          <p:cNvPicPr>
            <a:picLocks noGrp="1" noChangeAspect="1"/>
          </p:cNvPicPr>
          <p:nvPr>
            <p:ph idx="1"/>
          </p:nvPr>
        </p:nvPicPr>
        <p:blipFill>
          <a:blip r:embed="rId2"/>
          <a:stretch>
            <a:fillRect/>
          </a:stretch>
        </p:blipFill>
        <p:spPr>
          <a:xfrm>
            <a:off x="2724727" y="2212006"/>
            <a:ext cx="6353280" cy="3138470"/>
          </a:xfrm>
          <a:prstGeom prst="rect">
            <a:avLst/>
          </a:prstGeom>
        </p:spPr>
      </p:pic>
    </p:spTree>
    <p:extLst>
      <p:ext uri="{BB962C8B-B14F-4D97-AF65-F5344CB8AC3E}">
        <p14:creationId xmlns:p14="http://schemas.microsoft.com/office/powerpoint/2010/main" val="1879706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Materials</a:t>
            </a:r>
          </a:p>
        </p:txBody>
      </p:sp>
      <p:sp>
        <p:nvSpPr>
          <p:cNvPr id="5" name="Content Placeholder 2"/>
          <p:cNvSpPr txBox="1">
            <a:spLocks/>
          </p:cNvSpPr>
          <p:nvPr/>
        </p:nvSpPr>
        <p:spPr>
          <a:xfrm>
            <a:off x="1346549" y="5548420"/>
            <a:ext cx="9039305" cy="753526"/>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smtClean="0"/>
              <a:t>Two year institution students reported that, on average, around 0.9 courses in the current semester or quarter did not require them to buy course materials.  As a group, they did not buy required course materials for an average of 0.4 courses, although they may have rented them.</a:t>
            </a:r>
            <a:endParaRPr lang="en-US" dirty="0"/>
          </a:p>
        </p:txBody>
      </p:sp>
      <p:pic>
        <p:nvPicPr>
          <p:cNvPr id="8" name="Content Placeholder 7"/>
          <p:cNvPicPr>
            <a:picLocks noGrp="1" noChangeAspect="1"/>
          </p:cNvPicPr>
          <p:nvPr>
            <p:ph idx="1"/>
          </p:nvPr>
        </p:nvPicPr>
        <p:blipFill>
          <a:blip r:embed="rId2"/>
          <a:stretch>
            <a:fillRect/>
          </a:stretch>
        </p:blipFill>
        <p:spPr>
          <a:xfrm>
            <a:off x="3536836" y="2122685"/>
            <a:ext cx="5215943" cy="3135115"/>
          </a:xfrm>
          <a:prstGeom prst="rect">
            <a:avLst/>
          </a:prstGeom>
        </p:spPr>
      </p:pic>
    </p:spTree>
    <p:extLst>
      <p:ext uri="{BB962C8B-B14F-4D97-AF65-F5344CB8AC3E}">
        <p14:creationId xmlns:p14="http://schemas.microsoft.com/office/powerpoint/2010/main" val="1177922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Materials Value</a:t>
            </a:r>
          </a:p>
        </p:txBody>
      </p:sp>
      <p:pic>
        <p:nvPicPr>
          <p:cNvPr id="10" name="Content Placeholder 9"/>
          <p:cNvPicPr>
            <a:picLocks noGrp="1" noChangeAspect="1"/>
          </p:cNvPicPr>
          <p:nvPr>
            <p:ph idx="1"/>
          </p:nvPr>
        </p:nvPicPr>
        <p:blipFill>
          <a:blip r:embed="rId2"/>
          <a:stretch>
            <a:fillRect/>
          </a:stretch>
        </p:blipFill>
        <p:spPr>
          <a:xfrm>
            <a:off x="3261111" y="2082588"/>
            <a:ext cx="5730737" cy="3182388"/>
          </a:xfrm>
          <a:prstGeom prst="rect">
            <a:avLst/>
          </a:prstGeom>
        </p:spPr>
      </p:pic>
      <p:sp>
        <p:nvSpPr>
          <p:cNvPr id="6" name="Content Placeholder 2"/>
          <p:cNvSpPr txBox="1">
            <a:spLocks/>
          </p:cNvSpPr>
          <p:nvPr/>
        </p:nvSpPr>
        <p:spPr>
          <a:xfrm>
            <a:off x="685565" y="5523469"/>
            <a:ext cx="10750377" cy="592721"/>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600" dirty="0"/>
              <a:t>The most commonly cited reason to buy (rather than rent) course materials was anticipation of future use</a:t>
            </a:r>
            <a:r>
              <a:rPr lang="en-US" sz="1600" dirty="0"/>
              <a:t>. </a:t>
            </a:r>
            <a:r>
              <a:rPr lang="en-US" sz="1600" dirty="0" smtClean="0"/>
              <a:t>If future </a:t>
            </a:r>
            <a:r>
              <a:rPr lang="en-US" sz="1600" dirty="0"/>
              <a:t>use is an important consideration for Virginia students, </a:t>
            </a:r>
            <a:r>
              <a:rPr lang="en-US" sz="1600" dirty="0" smtClean="0"/>
              <a:t>there may be issues when students only </a:t>
            </a:r>
            <a:r>
              <a:rPr lang="en-US" sz="1600" dirty="0"/>
              <a:t>have access to course materials for a limited </a:t>
            </a:r>
            <a:r>
              <a:rPr lang="en-US" sz="1600" dirty="0" smtClean="0"/>
              <a:t>time, such as </a:t>
            </a:r>
            <a:r>
              <a:rPr lang="en-US" sz="1600" dirty="0"/>
              <a:t>through access </a:t>
            </a:r>
            <a:r>
              <a:rPr lang="en-US" sz="1600" dirty="0" smtClean="0"/>
              <a:t>codes</a:t>
            </a:r>
            <a:r>
              <a:rPr lang="en-US" sz="1600" dirty="0"/>
              <a:t>.</a:t>
            </a:r>
            <a:endParaRPr lang="en-US" sz="1600" dirty="0"/>
          </a:p>
        </p:txBody>
      </p:sp>
    </p:spTree>
    <p:extLst>
      <p:ext uri="{BB962C8B-B14F-4D97-AF65-F5344CB8AC3E}">
        <p14:creationId xmlns:p14="http://schemas.microsoft.com/office/powerpoint/2010/main" val="3787292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Materials Value</a:t>
            </a:r>
          </a:p>
        </p:txBody>
      </p:sp>
      <p:sp>
        <p:nvSpPr>
          <p:cNvPr id="5" name="Content Placeholder 2"/>
          <p:cNvSpPr txBox="1">
            <a:spLocks/>
          </p:cNvSpPr>
          <p:nvPr/>
        </p:nvSpPr>
        <p:spPr>
          <a:xfrm>
            <a:off x="1606041" y="5362833"/>
            <a:ext cx="9070197" cy="1013087"/>
          </a:xfrm>
          <a:prstGeom prst="rect">
            <a:avLst/>
          </a:prstGeom>
        </p:spPr>
        <p:txBody>
          <a:bodyPr vert="horz" lIns="0" tIns="45720" rIns="0" bIns="4572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The most important characteristics that made course materials worthwhile to buy and own </a:t>
            </a:r>
            <a:r>
              <a:rPr lang="en-US" dirty="0" smtClean="0"/>
              <a:t>for students at two year institutions were </a:t>
            </a:r>
            <a:r>
              <a:rPr lang="en-US" dirty="0"/>
              <a:t>that they were affordable/free, easy to access, actively used throughout the course, and essential to successful completion of the course.</a:t>
            </a:r>
          </a:p>
        </p:txBody>
      </p:sp>
      <p:pic>
        <p:nvPicPr>
          <p:cNvPr id="8" name="Content Placeholder 7"/>
          <p:cNvPicPr>
            <a:picLocks noGrp="1" noChangeAspect="1"/>
          </p:cNvPicPr>
          <p:nvPr>
            <p:ph idx="1"/>
          </p:nvPr>
        </p:nvPicPr>
        <p:blipFill>
          <a:blip r:embed="rId2"/>
          <a:stretch>
            <a:fillRect/>
          </a:stretch>
        </p:blipFill>
        <p:spPr>
          <a:xfrm>
            <a:off x="3671574" y="2082630"/>
            <a:ext cx="4797968" cy="3231160"/>
          </a:xfrm>
          <a:prstGeom prst="rect">
            <a:avLst/>
          </a:prstGeom>
        </p:spPr>
      </p:pic>
    </p:spTree>
    <p:extLst>
      <p:ext uri="{BB962C8B-B14F-4D97-AF65-F5344CB8AC3E}">
        <p14:creationId xmlns:p14="http://schemas.microsoft.com/office/powerpoint/2010/main" val="1336988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Materials Value</a:t>
            </a:r>
          </a:p>
        </p:txBody>
      </p:sp>
      <p:sp>
        <p:nvSpPr>
          <p:cNvPr id="5" name="Content Placeholder 2"/>
          <p:cNvSpPr txBox="1">
            <a:spLocks/>
          </p:cNvSpPr>
          <p:nvPr/>
        </p:nvSpPr>
        <p:spPr>
          <a:xfrm>
            <a:off x="1606041" y="5362833"/>
            <a:ext cx="9070197" cy="1013087"/>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The most helpful aspects of course materials </a:t>
            </a:r>
            <a:r>
              <a:rPr lang="en-US" dirty="0" smtClean="0"/>
              <a:t>for students from two year institutions were </a:t>
            </a:r>
            <a:r>
              <a:rPr lang="en-US" dirty="0"/>
              <a:t>the ability to access them from anywhere (e.g. offline</a:t>
            </a:r>
            <a:r>
              <a:rPr lang="en-US" dirty="0" smtClean="0"/>
              <a:t>), </a:t>
            </a:r>
            <a:r>
              <a:rPr lang="en-US" dirty="0"/>
              <a:t>the ability to obtain a print </a:t>
            </a:r>
            <a:r>
              <a:rPr lang="en-US" dirty="0" smtClean="0"/>
              <a:t>version, and interactive technology and exercises.</a:t>
            </a:r>
            <a:endParaRPr lang="en-US" dirty="0"/>
          </a:p>
        </p:txBody>
      </p:sp>
      <p:pic>
        <p:nvPicPr>
          <p:cNvPr id="8" name="Content Placeholder 7"/>
          <p:cNvPicPr>
            <a:picLocks noGrp="1" noChangeAspect="1"/>
          </p:cNvPicPr>
          <p:nvPr>
            <p:ph idx="1"/>
          </p:nvPr>
        </p:nvPicPr>
        <p:blipFill>
          <a:blip r:embed="rId2"/>
          <a:stretch>
            <a:fillRect/>
          </a:stretch>
        </p:blipFill>
        <p:spPr>
          <a:xfrm>
            <a:off x="3259278" y="2063378"/>
            <a:ext cx="5486406" cy="3188244"/>
          </a:xfrm>
          <a:prstGeom prst="rect">
            <a:avLst/>
          </a:prstGeom>
        </p:spPr>
      </p:pic>
    </p:spTree>
    <p:extLst>
      <p:ext uri="{BB962C8B-B14F-4D97-AF65-F5344CB8AC3E}">
        <p14:creationId xmlns:p14="http://schemas.microsoft.com/office/powerpoint/2010/main" val="1770427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vs. Electronic</a:t>
            </a:r>
          </a:p>
        </p:txBody>
      </p:sp>
      <p:sp>
        <p:nvSpPr>
          <p:cNvPr id="5" name="Content Placeholder 2"/>
          <p:cNvSpPr txBox="1">
            <a:spLocks/>
          </p:cNvSpPr>
          <p:nvPr/>
        </p:nvSpPr>
        <p:spPr>
          <a:xfrm>
            <a:off x="1606041" y="5362833"/>
            <a:ext cx="9070197" cy="101308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smtClean="0"/>
              <a:t>More </a:t>
            </a:r>
            <a:r>
              <a:rPr lang="en-US" dirty="0"/>
              <a:t>than half </a:t>
            </a:r>
            <a:r>
              <a:rPr lang="en-US" dirty="0" smtClean="0"/>
              <a:t>(almost 60%) of two year institution respondents </a:t>
            </a:r>
            <a:r>
              <a:rPr lang="en-US" dirty="0"/>
              <a:t>preferred the print format for course materials, </a:t>
            </a:r>
            <a:r>
              <a:rPr lang="en-US" dirty="0" smtClean="0"/>
              <a:t>and around a quarter said </a:t>
            </a:r>
            <a:r>
              <a:rPr lang="en-US" dirty="0"/>
              <a:t>that it depends.</a:t>
            </a:r>
          </a:p>
        </p:txBody>
      </p:sp>
      <p:pic>
        <p:nvPicPr>
          <p:cNvPr id="8" name="Content Placeholder 7"/>
          <p:cNvPicPr>
            <a:picLocks noGrp="1" noChangeAspect="1"/>
          </p:cNvPicPr>
          <p:nvPr>
            <p:ph idx="1"/>
          </p:nvPr>
        </p:nvPicPr>
        <p:blipFill>
          <a:blip r:embed="rId2"/>
          <a:stretch>
            <a:fillRect/>
          </a:stretch>
        </p:blipFill>
        <p:spPr>
          <a:xfrm>
            <a:off x="3191317" y="2152924"/>
            <a:ext cx="5301918" cy="3073984"/>
          </a:xfrm>
          <a:prstGeom prst="rect">
            <a:avLst/>
          </a:prstGeom>
        </p:spPr>
      </p:pic>
    </p:spTree>
    <p:extLst>
      <p:ext uri="{BB962C8B-B14F-4D97-AF65-F5344CB8AC3E}">
        <p14:creationId xmlns:p14="http://schemas.microsoft.com/office/powerpoint/2010/main" val="2042362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This is intended to be a soft release of initial findings so that institutions can begin to discuss the local and statewide implications of the results.</a:t>
            </a:r>
          </a:p>
          <a:p>
            <a:r>
              <a:rPr lang="en-US" dirty="0" smtClean="0"/>
              <a:t>A summary report is planned for Summer 2022.</a:t>
            </a:r>
          </a:p>
          <a:p>
            <a:r>
              <a:rPr lang="en-US" dirty="0" smtClean="0"/>
              <a:t>If you have any questions, please contact </a:t>
            </a:r>
            <a:r>
              <a:rPr lang="en-US" dirty="0" smtClean="0">
                <a:hlinkClick r:id="rId2"/>
              </a:rPr>
              <a:t>viva@gmu.edu</a:t>
            </a:r>
            <a:r>
              <a:rPr lang="en-US" dirty="0" smtClean="0"/>
              <a:t>.</a:t>
            </a:r>
          </a:p>
          <a:p>
            <a:endParaRPr lang="en-US" dirty="0"/>
          </a:p>
        </p:txBody>
      </p:sp>
    </p:spTree>
    <p:extLst>
      <p:ext uri="{BB962C8B-B14F-4D97-AF65-F5344CB8AC3E}">
        <p14:creationId xmlns:p14="http://schemas.microsoft.com/office/powerpoint/2010/main" val="1115030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Course Materials Survey</a:t>
            </a:r>
          </a:p>
        </p:txBody>
      </p:sp>
      <p:sp>
        <p:nvSpPr>
          <p:cNvPr id="3" name="Content Placeholder 2"/>
          <p:cNvSpPr>
            <a:spLocks noGrp="1"/>
          </p:cNvSpPr>
          <p:nvPr>
            <p:ph idx="1"/>
          </p:nvPr>
        </p:nvSpPr>
        <p:spPr/>
        <p:txBody>
          <a:bodyPr/>
          <a:lstStyle/>
          <a:p>
            <a:r>
              <a:rPr lang="en-US" dirty="0"/>
              <a:t>Conducted from October 1-December 31, 2021</a:t>
            </a:r>
          </a:p>
          <a:p>
            <a:r>
              <a:rPr lang="en-US" dirty="0"/>
              <a:t>More than 5,600 valid student responses from 41 institutions were received, reflecting an overall response rate of 10%. </a:t>
            </a:r>
          </a:p>
          <a:p>
            <a:r>
              <a:rPr lang="en-US" dirty="0"/>
              <a:t>Overarching research questions of the survey:</a:t>
            </a:r>
          </a:p>
          <a:p>
            <a:pPr lvl="1"/>
            <a:r>
              <a:rPr lang="en-US" dirty="0"/>
              <a:t>What is the impact of course material costs on educational equity among Virginia students?</a:t>
            </a:r>
          </a:p>
          <a:p>
            <a:pPr lvl="1"/>
            <a:r>
              <a:rPr lang="en-US" dirty="0"/>
              <a:t>What course content materials do students find to be most beneficial to their learning</a:t>
            </a:r>
            <a:r>
              <a:rPr lang="en-US" dirty="0" smtClean="0"/>
              <a:t>?</a:t>
            </a:r>
            <a:endParaRPr lang="en-US" dirty="0"/>
          </a:p>
          <a:p>
            <a:r>
              <a:rPr lang="en-US" dirty="0"/>
              <a:t>The full survey instrument is available here: </a:t>
            </a:r>
            <a:r>
              <a:rPr lang="en-US" dirty="0">
                <a:hlinkClick r:id="rId2"/>
              </a:rPr>
              <a:t>https://vivalib.org/va/open/survey</a:t>
            </a:r>
            <a:r>
              <a:rPr lang="en-US" dirty="0"/>
              <a:t>. </a:t>
            </a:r>
          </a:p>
        </p:txBody>
      </p:sp>
    </p:spTree>
    <p:extLst>
      <p:ext uri="{BB962C8B-B14F-4D97-AF65-F5344CB8AC3E}">
        <p14:creationId xmlns:p14="http://schemas.microsoft.com/office/powerpoint/2010/main" val="2541569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Year Institutions Focus	</a:t>
            </a:r>
            <a:endParaRPr lang="en-US" dirty="0"/>
          </a:p>
        </p:txBody>
      </p:sp>
      <p:sp>
        <p:nvSpPr>
          <p:cNvPr id="3" name="Content Placeholder 2"/>
          <p:cNvSpPr>
            <a:spLocks noGrp="1"/>
          </p:cNvSpPr>
          <p:nvPr>
            <p:ph idx="1"/>
          </p:nvPr>
        </p:nvSpPr>
        <p:spPr>
          <a:xfrm>
            <a:off x="1097280" y="2108201"/>
            <a:ext cx="10058400" cy="4193745"/>
          </a:xfrm>
        </p:spPr>
        <p:txBody>
          <a:bodyPr>
            <a:normAutofit fontScale="77500" lnSpcReduction="20000"/>
          </a:bodyPr>
          <a:lstStyle/>
          <a:p>
            <a:r>
              <a:rPr lang="en-US" dirty="0" smtClean="0"/>
              <a:t>The results in this presentation are limited to the 829 two year institution students who took this survey.   The students were from the following institutions:</a:t>
            </a:r>
          </a:p>
          <a:p>
            <a:r>
              <a:rPr lang="en-US" dirty="0" smtClean="0"/>
              <a:t>Blue </a:t>
            </a:r>
            <a:r>
              <a:rPr lang="en-US" dirty="0"/>
              <a:t>Ridge Community </a:t>
            </a:r>
            <a:r>
              <a:rPr lang="en-US" dirty="0" smtClean="0"/>
              <a:t>College</a:t>
            </a:r>
            <a:br>
              <a:rPr lang="en-US" dirty="0" smtClean="0"/>
            </a:br>
            <a:r>
              <a:rPr lang="en-US" dirty="0" smtClean="0"/>
              <a:t>Central </a:t>
            </a:r>
            <a:r>
              <a:rPr lang="en-US" dirty="0"/>
              <a:t>Virginia Community </a:t>
            </a:r>
            <a:r>
              <a:rPr lang="en-US" dirty="0" smtClean="0"/>
              <a:t>College</a:t>
            </a:r>
            <a:br>
              <a:rPr lang="en-US" dirty="0" smtClean="0"/>
            </a:br>
            <a:r>
              <a:rPr lang="en-US" dirty="0" smtClean="0"/>
              <a:t>Dabney </a:t>
            </a:r>
            <a:r>
              <a:rPr lang="en-US" dirty="0"/>
              <a:t>S. Lancaster Community </a:t>
            </a:r>
            <a:r>
              <a:rPr lang="en-US" dirty="0" smtClean="0"/>
              <a:t>College</a:t>
            </a:r>
            <a:br>
              <a:rPr lang="en-US" dirty="0" smtClean="0"/>
            </a:br>
            <a:r>
              <a:rPr lang="en-US" dirty="0" err="1" smtClean="0"/>
              <a:t>Germanna</a:t>
            </a:r>
            <a:r>
              <a:rPr lang="en-US" dirty="0" smtClean="0"/>
              <a:t> </a:t>
            </a:r>
            <a:r>
              <a:rPr lang="en-US" dirty="0"/>
              <a:t>Community </a:t>
            </a:r>
            <a:r>
              <a:rPr lang="en-US" dirty="0" smtClean="0"/>
              <a:t>College</a:t>
            </a:r>
            <a:br>
              <a:rPr lang="en-US" dirty="0" smtClean="0"/>
            </a:br>
            <a:r>
              <a:rPr lang="en-US" dirty="0" smtClean="0"/>
              <a:t>J </a:t>
            </a:r>
            <a:r>
              <a:rPr lang="en-US" dirty="0" err="1"/>
              <a:t>Sargeant</a:t>
            </a:r>
            <a:r>
              <a:rPr lang="en-US" dirty="0"/>
              <a:t> Reynolds Community </a:t>
            </a:r>
            <a:r>
              <a:rPr lang="en-US" dirty="0" smtClean="0"/>
              <a:t>College</a:t>
            </a:r>
            <a:br>
              <a:rPr lang="en-US" dirty="0" smtClean="0"/>
            </a:br>
            <a:r>
              <a:rPr lang="en-US" dirty="0" smtClean="0"/>
              <a:t>John </a:t>
            </a:r>
            <a:r>
              <a:rPr lang="en-US" dirty="0"/>
              <a:t>Tyler Community </a:t>
            </a:r>
            <a:r>
              <a:rPr lang="en-US" dirty="0" smtClean="0"/>
              <a:t>College</a:t>
            </a:r>
            <a:br>
              <a:rPr lang="en-US" dirty="0" smtClean="0"/>
            </a:br>
            <a:r>
              <a:rPr lang="en-US" dirty="0" smtClean="0"/>
              <a:t>Lord </a:t>
            </a:r>
            <a:r>
              <a:rPr lang="en-US" dirty="0"/>
              <a:t>Fairfax Community </a:t>
            </a:r>
            <a:r>
              <a:rPr lang="en-US" dirty="0" smtClean="0"/>
              <a:t>College</a:t>
            </a:r>
            <a:br>
              <a:rPr lang="en-US" dirty="0" smtClean="0"/>
            </a:br>
            <a:r>
              <a:rPr lang="en-US" dirty="0" smtClean="0"/>
              <a:t>Paul </a:t>
            </a:r>
            <a:r>
              <a:rPr lang="en-US" dirty="0"/>
              <a:t>D Camp Community </a:t>
            </a:r>
            <a:r>
              <a:rPr lang="en-US" dirty="0" smtClean="0"/>
              <a:t>College</a:t>
            </a:r>
            <a:br>
              <a:rPr lang="en-US" dirty="0" smtClean="0"/>
            </a:br>
            <a:r>
              <a:rPr lang="en-US" dirty="0" smtClean="0"/>
              <a:t>Rappahannock </a:t>
            </a:r>
            <a:r>
              <a:rPr lang="en-US" dirty="0"/>
              <a:t>Community </a:t>
            </a:r>
            <a:r>
              <a:rPr lang="en-US" dirty="0" smtClean="0"/>
              <a:t>College</a:t>
            </a:r>
            <a:br>
              <a:rPr lang="en-US" dirty="0" smtClean="0"/>
            </a:br>
            <a:r>
              <a:rPr lang="en-US" dirty="0" smtClean="0"/>
              <a:t>Southwest </a:t>
            </a:r>
            <a:r>
              <a:rPr lang="en-US" dirty="0"/>
              <a:t>Virginia Community </a:t>
            </a:r>
            <a:r>
              <a:rPr lang="en-US" dirty="0" smtClean="0"/>
              <a:t>College</a:t>
            </a:r>
            <a:br>
              <a:rPr lang="en-US" dirty="0" smtClean="0"/>
            </a:br>
            <a:r>
              <a:rPr lang="en-US" dirty="0" smtClean="0"/>
              <a:t>Tidewater </a:t>
            </a:r>
            <a:r>
              <a:rPr lang="en-US" dirty="0"/>
              <a:t>Community </a:t>
            </a:r>
            <a:r>
              <a:rPr lang="en-US" dirty="0" smtClean="0"/>
              <a:t>College</a:t>
            </a:r>
            <a:br>
              <a:rPr lang="en-US" dirty="0" smtClean="0"/>
            </a:br>
            <a:r>
              <a:rPr lang="en-US" dirty="0" smtClean="0"/>
              <a:t>Thomas </a:t>
            </a:r>
            <a:r>
              <a:rPr lang="en-US" dirty="0"/>
              <a:t>Nelson Community </a:t>
            </a:r>
            <a:r>
              <a:rPr lang="en-US" dirty="0" smtClean="0"/>
              <a:t>College</a:t>
            </a:r>
            <a:br>
              <a:rPr lang="en-US" dirty="0" smtClean="0"/>
            </a:br>
            <a:r>
              <a:rPr lang="en-US" dirty="0" smtClean="0"/>
              <a:t>Virginia </a:t>
            </a:r>
            <a:r>
              <a:rPr lang="en-US" dirty="0"/>
              <a:t>Highlands Community </a:t>
            </a:r>
            <a:r>
              <a:rPr lang="en-US" dirty="0" smtClean="0"/>
              <a:t>College</a:t>
            </a:r>
            <a:br>
              <a:rPr lang="en-US" dirty="0" smtClean="0"/>
            </a:br>
            <a:r>
              <a:rPr lang="en-US" dirty="0" smtClean="0"/>
              <a:t>Virginia </a:t>
            </a:r>
            <a:r>
              <a:rPr lang="en-US" dirty="0"/>
              <a:t>Western Community College</a:t>
            </a:r>
          </a:p>
          <a:p>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4665466" y="2592795"/>
            <a:ext cx="3595026" cy="2164695"/>
          </a:xfrm>
          <a:prstGeom prst="rect">
            <a:avLst/>
          </a:prstGeom>
        </p:spPr>
      </p:pic>
      <p:pic>
        <p:nvPicPr>
          <p:cNvPr id="5" name="Picture 4"/>
          <p:cNvPicPr>
            <a:picLocks noChangeAspect="1"/>
          </p:cNvPicPr>
          <p:nvPr/>
        </p:nvPicPr>
        <p:blipFill>
          <a:blip r:embed="rId3"/>
          <a:stretch>
            <a:fillRect/>
          </a:stretch>
        </p:blipFill>
        <p:spPr>
          <a:xfrm>
            <a:off x="7977077" y="3760509"/>
            <a:ext cx="3601439" cy="2164695"/>
          </a:xfrm>
          <a:prstGeom prst="rect">
            <a:avLst/>
          </a:prstGeom>
        </p:spPr>
      </p:pic>
    </p:spTree>
    <p:extLst>
      <p:ext uri="{BB962C8B-B14F-4D97-AF65-F5344CB8AC3E}">
        <p14:creationId xmlns:p14="http://schemas.microsoft.com/office/powerpoint/2010/main" val="10530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Examining the Impact on Students</a:t>
            </a:r>
            <a:endParaRPr lang="en-US" sz="60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7501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Worry about Course Material Costs</a:t>
            </a:r>
          </a:p>
        </p:txBody>
      </p:sp>
      <p:sp>
        <p:nvSpPr>
          <p:cNvPr id="3" name="Content Placeholder 2"/>
          <p:cNvSpPr>
            <a:spLocks noGrp="1"/>
          </p:cNvSpPr>
          <p:nvPr>
            <p:ph idx="1"/>
          </p:nvPr>
        </p:nvSpPr>
        <p:spPr>
          <a:xfrm>
            <a:off x="1758649" y="5363070"/>
            <a:ext cx="8472746" cy="932698"/>
          </a:xfrm>
        </p:spPr>
        <p:txBody>
          <a:bodyPr>
            <a:normAutofit/>
          </a:bodyPr>
          <a:lstStyle/>
          <a:p>
            <a:pPr algn="ctr"/>
            <a:r>
              <a:rPr lang="en-US" sz="1800" dirty="0" smtClean="0"/>
              <a:t>81% </a:t>
            </a:r>
            <a:r>
              <a:rPr lang="en-US" sz="1800" dirty="0"/>
              <a:t>of all </a:t>
            </a:r>
            <a:r>
              <a:rPr lang="en-US" sz="1800" dirty="0" smtClean="0"/>
              <a:t>two year institution student </a:t>
            </a:r>
            <a:r>
              <a:rPr lang="en-US" sz="1800" dirty="0"/>
              <a:t>respondents had some level of worry, including </a:t>
            </a:r>
            <a:r>
              <a:rPr lang="en-US" sz="1800" dirty="0" smtClean="0"/>
              <a:t>18% </a:t>
            </a:r>
            <a:r>
              <a:rPr lang="en-US" sz="1800" dirty="0"/>
              <a:t>who were “Extremely Worried,” about meeting their course material costs.</a:t>
            </a:r>
          </a:p>
        </p:txBody>
      </p:sp>
      <p:pic>
        <p:nvPicPr>
          <p:cNvPr id="6" name="Picture 5"/>
          <p:cNvPicPr>
            <a:picLocks noChangeAspect="1"/>
          </p:cNvPicPr>
          <p:nvPr/>
        </p:nvPicPr>
        <p:blipFill>
          <a:blip r:embed="rId2"/>
          <a:stretch>
            <a:fillRect/>
          </a:stretch>
        </p:blipFill>
        <p:spPr>
          <a:xfrm>
            <a:off x="2579570" y="2114727"/>
            <a:ext cx="6830904" cy="3124776"/>
          </a:xfrm>
          <a:prstGeom prst="rect">
            <a:avLst/>
          </a:prstGeom>
        </p:spPr>
      </p:pic>
    </p:spTree>
    <p:extLst>
      <p:ext uri="{BB962C8B-B14F-4D97-AF65-F5344CB8AC3E}">
        <p14:creationId xmlns:p14="http://schemas.microsoft.com/office/powerpoint/2010/main" val="2879119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on Large Decisions</a:t>
            </a:r>
          </a:p>
        </p:txBody>
      </p:sp>
      <p:sp>
        <p:nvSpPr>
          <p:cNvPr id="3" name="Content Placeholder 2"/>
          <p:cNvSpPr>
            <a:spLocks noGrp="1"/>
          </p:cNvSpPr>
          <p:nvPr>
            <p:ph idx="1"/>
          </p:nvPr>
        </p:nvSpPr>
        <p:spPr>
          <a:xfrm>
            <a:off x="1412660" y="5373424"/>
            <a:ext cx="9047335" cy="864736"/>
          </a:xfrm>
        </p:spPr>
        <p:txBody>
          <a:bodyPr>
            <a:normAutofit/>
          </a:bodyPr>
          <a:lstStyle/>
          <a:p>
            <a:pPr algn="ctr"/>
            <a:r>
              <a:rPr lang="en-US" dirty="0"/>
              <a:t>Course material costs were a factor for many </a:t>
            </a:r>
            <a:r>
              <a:rPr lang="en-US" dirty="0" smtClean="0"/>
              <a:t>two year institution students </a:t>
            </a:r>
            <a:r>
              <a:rPr lang="en-US" dirty="0"/>
              <a:t>in </a:t>
            </a:r>
            <a:r>
              <a:rPr lang="en-US" dirty="0" smtClean="0"/>
              <a:t>large decisions, particularly major and institution </a:t>
            </a:r>
            <a:r>
              <a:rPr lang="en-US" dirty="0"/>
              <a:t>selection. </a:t>
            </a:r>
          </a:p>
        </p:txBody>
      </p:sp>
      <p:sp>
        <p:nvSpPr>
          <p:cNvPr id="10" name="Rounded Rectangular Callout 9"/>
          <p:cNvSpPr/>
          <p:nvPr/>
        </p:nvSpPr>
        <p:spPr>
          <a:xfrm>
            <a:off x="5663907" y="2293580"/>
            <a:ext cx="3505260" cy="2498912"/>
          </a:xfrm>
          <a:prstGeom prst="wedgeRoundRectCallout">
            <a:avLst>
              <a:gd name="adj1" fmla="val -29803"/>
              <a:gd name="adj2" fmla="val 7272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smtClean="0"/>
              <a:t>“Programs </a:t>
            </a:r>
            <a:r>
              <a:rPr lang="en-US" sz="1600" dirty="0"/>
              <a:t>such as the Paramedic &amp; Nursing programs have books that you need to BUY, not rent, for over $1000 by the first semester. Most classes now require Pearson codes, too, so you can't rent textbooks at a more affordable rate because you have to spend $100+ on an access code </a:t>
            </a:r>
            <a:r>
              <a:rPr lang="en-US" sz="1600" dirty="0" smtClean="0"/>
              <a:t>anyway.”</a:t>
            </a:r>
            <a:endParaRPr lang="en-US" sz="1600" dirty="0"/>
          </a:p>
        </p:txBody>
      </p:sp>
      <p:sp>
        <p:nvSpPr>
          <p:cNvPr id="11" name="Rounded Rectangular Callout 10"/>
          <p:cNvSpPr/>
          <p:nvPr/>
        </p:nvSpPr>
        <p:spPr>
          <a:xfrm flipH="1">
            <a:off x="9341708" y="2690926"/>
            <a:ext cx="2584622" cy="1514519"/>
          </a:xfrm>
          <a:prstGeom prst="wedgeRoundRectCallout">
            <a:avLst>
              <a:gd name="adj1" fmla="val -10703"/>
              <a:gd name="adj2" fmla="val 7332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dirty="0"/>
              <a:t>“The cost of materials decides whether or not I attend higher education.”</a:t>
            </a:r>
          </a:p>
        </p:txBody>
      </p:sp>
      <p:pic>
        <p:nvPicPr>
          <p:cNvPr id="6" name="Picture 5"/>
          <p:cNvPicPr>
            <a:picLocks noChangeAspect="1"/>
          </p:cNvPicPr>
          <p:nvPr/>
        </p:nvPicPr>
        <p:blipFill>
          <a:blip r:embed="rId2"/>
          <a:stretch>
            <a:fillRect/>
          </a:stretch>
        </p:blipFill>
        <p:spPr>
          <a:xfrm>
            <a:off x="638555" y="2394364"/>
            <a:ext cx="4773582" cy="2749534"/>
          </a:xfrm>
          <a:prstGeom prst="rect">
            <a:avLst/>
          </a:prstGeom>
        </p:spPr>
      </p:pic>
    </p:spTree>
    <p:extLst>
      <p:ext uri="{BB962C8B-B14F-4D97-AF65-F5344CB8AC3E}">
        <p14:creationId xmlns:p14="http://schemas.microsoft.com/office/powerpoint/2010/main" val="180147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to Reduce Costs</a:t>
            </a:r>
          </a:p>
        </p:txBody>
      </p:sp>
      <p:sp>
        <p:nvSpPr>
          <p:cNvPr id="5" name="Content Placeholder 2"/>
          <p:cNvSpPr txBox="1">
            <a:spLocks/>
          </p:cNvSpPr>
          <p:nvPr/>
        </p:nvSpPr>
        <p:spPr>
          <a:xfrm>
            <a:off x="1791392" y="5610204"/>
            <a:ext cx="8386531" cy="592721"/>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smtClean="0"/>
              <a:t>Only 7% of two year institution students </a:t>
            </a:r>
            <a:r>
              <a:rPr lang="en-US" dirty="0"/>
              <a:t>do not attempt to reduce their course material costs, with the most common approaches being buying used </a:t>
            </a:r>
            <a:r>
              <a:rPr lang="en-US" dirty="0" smtClean="0"/>
              <a:t>copies and renting a copy.</a:t>
            </a:r>
            <a:endParaRPr lang="en-US" dirty="0"/>
          </a:p>
        </p:txBody>
      </p:sp>
      <p:pic>
        <p:nvPicPr>
          <p:cNvPr id="8" name="Content Placeholder 7"/>
          <p:cNvPicPr>
            <a:picLocks noGrp="1" noChangeAspect="1"/>
          </p:cNvPicPr>
          <p:nvPr>
            <p:ph idx="1"/>
          </p:nvPr>
        </p:nvPicPr>
        <p:blipFill>
          <a:blip r:embed="rId2"/>
          <a:stretch>
            <a:fillRect/>
          </a:stretch>
        </p:blipFill>
        <p:spPr>
          <a:xfrm>
            <a:off x="3004085" y="2199609"/>
            <a:ext cx="6145301" cy="3170195"/>
          </a:xfrm>
          <a:prstGeom prst="rect">
            <a:avLst/>
          </a:prstGeom>
        </p:spPr>
      </p:pic>
    </p:spTree>
    <p:extLst>
      <p:ext uri="{BB962C8B-B14F-4D97-AF65-F5344CB8AC3E}">
        <p14:creationId xmlns:p14="http://schemas.microsoft.com/office/powerpoint/2010/main" val="279756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Academic Career Impact</a:t>
            </a:r>
          </a:p>
        </p:txBody>
      </p:sp>
      <p:sp>
        <p:nvSpPr>
          <p:cNvPr id="3" name="Content Placeholder 2"/>
          <p:cNvSpPr>
            <a:spLocks noGrp="1"/>
          </p:cNvSpPr>
          <p:nvPr>
            <p:ph idx="1"/>
          </p:nvPr>
        </p:nvSpPr>
        <p:spPr>
          <a:xfrm>
            <a:off x="362336" y="2910997"/>
            <a:ext cx="5420627" cy="2285019"/>
          </a:xfrm>
        </p:spPr>
        <p:txBody>
          <a:bodyPr>
            <a:noAutofit/>
          </a:bodyPr>
          <a:lstStyle/>
          <a:p>
            <a:r>
              <a:rPr lang="en-US" sz="1800" dirty="0"/>
              <a:t>The results show the deep impact of course material costs on Virginia </a:t>
            </a:r>
            <a:r>
              <a:rPr lang="en-US" sz="1800" dirty="0" smtClean="0"/>
              <a:t>two year institution students</a:t>
            </a:r>
            <a:r>
              <a:rPr lang="en-US" sz="1800" dirty="0"/>
              <a:t>’ academic careers, from progress </a:t>
            </a:r>
            <a:r>
              <a:rPr lang="en-US" sz="1800" dirty="0" smtClean="0"/>
              <a:t>(55% </a:t>
            </a:r>
            <a:r>
              <a:rPr lang="en-US" sz="1800" dirty="0"/>
              <a:t>have taken fewer </a:t>
            </a:r>
            <a:r>
              <a:rPr lang="en-US" sz="1800" dirty="0"/>
              <a:t>courses, </a:t>
            </a:r>
            <a:r>
              <a:rPr lang="en-US" sz="1800" dirty="0" smtClean="0"/>
              <a:t>28% </a:t>
            </a:r>
            <a:r>
              <a:rPr lang="en-US" sz="1800" dirty="0"/>
              <a:t>have dropped courses, and </a:t>
            </a:r>
            <a:r>
              <a:rPr lang="en-US" sz="1800" dirty="0" smtClean="0"/>
              <a:t>24% </a:t>
            </a:r>
            <a:r>
              <a:rPr lang="en-US" sz="1800" dirty="0"/>
              <a:t>have withdrawn from courses) </a:t>
            </a:r>
            <a:r>
              <a:rPr lang="en-US" sz="1800" dirty="0"/>
              <a:t>to opportunity </a:t>
            </a:r>
            <a:r>
              <a:rPr lang="en-US" sz="1800" dirty="0" smtClean="0"/>
              <a:t>(44% </a:t>
            </a:r>
            <a:r>
              <a:rPr lang="en-US" sz="1800" dirty="0"/>
              <a:t>have not registered for a specific course) to success </a:t>
            </a:r>
            <a:r>
              <a:rPr lang="en-US" sz="1800" dirty="0" smtClean="0"/>
              <a:t>(27% </a:t>
            </a:r>
            <a:r>
              <a:rPr lang="en-US" sz="1800" dirty="0"/>
              <a:t>have earned a poor grade and </a:t>
            </a:r>
            <a:r>
              <a:rPr lang="en-US" sz="1800" dirty="0" smtClean="0"/>
              <a:t>15% </a:t>
            </a:r>
            <a:r>
              <a:rPr lang="en-US" sz="1800" dirty="0"/>
              <a:t>have </a:t>
            </a:r>
            <a:r>
              <a:rPr lang="en-US" sz="1800" dirty="0" smtClean="0"/>
              <a:t>failed a course).</a:t>
            </a:r>
            <a:endParaRPr lang="en-US" sz="1800" dirty="0"/>
          </a:p>
        </p:txBody>
      </p:sp>
      <p:pic>
        <p:nvPicPr>
          <p:cNvPr id="7" name="Picture 6"/>
          <p:cNvPicPr>
            <a:picLocks noChangeAspect="1"/>
          </p:cNvPicPr>
          <p:nvPr/>
        </p:nvPicPr>
        <p:blipFill>
          <a:blip r:embed="rId2"/>
          <a:stretch>
            <a:fillRect/>
          </a:stretch>
        </p:blipFill>
        <p:spPr>
          <a:xfrm>
            <a:off x="5900352" y="2224833"/>
            <a:ext cx="5697038" cy="3471632"/>
          </a:xfrm>
          <a:prstGeom prst="rect">
            <a:avLst/>
          </a:prstGeom>
        </p:spPr>
      </p:pic>
    </p:spTree>
    <p:extLst>
      <p:ext uri="{BB962C8B-B14F-4D97-AF65-F5344CB8AC3E}">
        <p14:creationId xmlns:p14="http://schemas.microsoft.com/office/powerpoint/2010/main" val="4242681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b0afd-2b4c-4d14-a842-ba2337078c62">
      <Terms xmlns="http://schemas.microsoft.com/office/infopath/2007/PartnerControls"/>
    </lcf76f155ced4ddcb4097134ff3c332f>
    <TaxCatchAll xmlns="128b55ab-5a01-43d2-9f2e-4aa139fcb1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D0F7587E547B4AB77D54130E723936" ma:contentTypeVersion="17" ma:contentTypeDescription="Create a new document." ma:contentTypeScope="" ma:versionID="65fd1750f68e083919228acb1e0cce79">
  <xsd:schema xmlns:xsd="http://www.w3.org/2001/XMLSchema" xmlns:xs="http://www.w3.org/2001/XMLSchema" xmlns:p="http://schemas.microsoft.com/office/2006/metadata/properties" xmlns:ns2="599b0afd-2b4c-4d14-a842-ba2337078c62" xmlns:ns3="128b55ab-5a01-43d2-9f2e-4aa139fcb120" targetNamespace="http://schemas.microsoft.com/office/2006/metadata/properties" ma:root="true" ma:fieldsID="e32adbb2d1b18869bb38bb87bad6f733" ns2:_="" ns3:_="">
    <xsd:import namespace="599b0afd-2b4c-4d14-a842-ba2337078c62"/>
    <xsd:import namespace="128b55ab-5a01-43d2-9f2e-4aa139fcb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b0afd-2b4c-4d14-a842-ba2337078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086a27-6dae-4c69-96a7-27c358715f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8b55ab-5a01-43d2-9f2e-4aa139fcb1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a8adb84-0404-43d7-b3a3-28851c9bc0ef}" ma:internalName="TaxCatchAll" ma:showField="CatchAllData" ma:web="128b55ab-5a01-43d2-9f2e-4aa139fcb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E84E8-F4EF-4EB8-9339-F3A64E86E6D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fa8a86d-4b52-4b81-a9c5-d0793a970a2e"/>
    <ds:schemaRef ds:uri="6b3a471a-2f07-409f-afc0-ba50ca3424e1"/>
    <ds:schemaRef ds:uri="http://www.w3.org/XML/1998/namespace"/>
    <ds:schemaRef ds:uri="http://purl.org/dc/dcmitype/"/>
  </ds:schemaRefs>
</ds:datastoreItem>
</file>

<file path=customXml/itemProps2.xml><?xml version="1.0" encoding="utf-8"?>
<ds:datastoreItem xmlns:ds="http://schemas.openxmlformats.org/officeDocument/2006/customXml" ds:itemID="{D7A481CC-2F43-400E-9BBC-005DB71ABF5F}">
  <ds:schemaRefs>
    <ds:schemaRef ds:uri="http://schemas.microsoft.com/sharepoint/v3/contenttype/forms"/>
  </ds:schemaRefs>
</ds:datastoreItem>
</file>

<file path=customXml/itemProps3.xml><?xml version="1.0" encoding="utf-8"?>
<ds:datastoreItem xmlns:ds="http://schemas.openxmlformats.org/officeDocument/2006/customXml" ds:itemID="{BA1CC074-35BF-44AD-883D-0EC94CEEE798}"/>
</file>

<file path=docProps/app.xml><?xml version="1.0" encoding="utf-8"?>
<Properties xmlns="http://schemas.openxmlformats.org/officeDocument/2006/extended-properties" xmlns:vt="http://schemas.openxmlformats.org/officeDocument/2006/docPropsVTypes">
  <Template>Urban monochrome</Template>
  <TotalTime>0</TotalTime>
  <Words>1387</Words>
  <Application>Microsoft Office PowerPoint</Application>
  <PresentationFormat>Widescreen</PresentationFormat>
  <Paragraphs>78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Bookman Old Style</vt:lpstr>
      <vt:lpstr>Calibri</vt:lpstr>
      <vt:lpstr>Franklin Gothic Book</vt:lpstr>
      <vt:lpstr>1_RetrospectVTI</vt:lpstr>
      <vt:lpstr>Virginia Course Materials Survey 2021</vt:lpstr>
      <vt:lpstr>“It’s wildly stressful at times to decide whether to buy an access code, textbook, lab workbook, etc or put gas in your car.”</vt:lpstr>
      <vt:lpstr>Virginia Course Materials Survey</vt:lpstr>
      <vt:lpstr>Two Year Institutions Focus </vt:lpstr>
      <vt:lpstr>Examining the Impact on Students</vt:lpstr>
      <vt:lpstr>Worry about Course Material Costs</vt:lpstr>
      <vt:lpstr>Impact on Large Decisions</vt:lpstr>
      <vt:lpstr>Measures to Reduce Costs</vt:lpstr>
      <vt:lpstr>Academic Career Impact</vt:lpstr>
      <vt:lpstr>Course-Level Impact</vt:lpstr>
      <vt:lpstr>Broad Impact</vt:lpstr>
      <vt:lpstr>Examining Educational Equity</vt:lpstr>
      <vt:lpstr>Identified Areas of Concern</vt:lpstr>
      <vt:lpstr>Populations of Concern</vt:lpstr>
      <vt:lpstr>Worry about Course Material Costs</vt:lpstr>
      <vt:lpstr>Worry about Course Material Costs</vt:lpstr>
      <vt:lpstr>Academic Career Impact</vt:lpstr>
      <vt:lpstr>Academic Career Impact</vt:lpstr>
      <vt:lpstr>Examining Course Materials</vt:lpstr>
      <vt:lpstr>Course Materials Expenditures</vt:lpstr>
      <vt:lpstr>Required Materials</vt:lpstr>
      <vt:lpstr>Course Materials Value</vt:lpstr>
      <vt:lpstr>Course Materials Value</vt:lpstr>
      <vt:lpstr>Course Materials Value</vt:lpstr>
      <vt:lpstr>Print vs. Electronic</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2022-01-21T11:34:10Z</dcterms:created>
  <dcterms:modified xsi:type="dcterms:W3CDTF">2022-04-01T17:44:55Z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0x010100FCA0BFD399B679418B1517283772F1A1</vt:lpwstr>
  </property>
</Properties>
</file>