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4"/>
  </p:sldMasterIdLst>
  <p:sldIdLst>
    <p:sldId id="257" r:id="rId5"/>
    <p:sldId id="258" r:id="rId6"/>
    <p:sldId id="259" r:id="rId7"/>
    <p:sldId id="311" r:id="rId8"/>
    <p:sldId id="302" r:id="rId9"/>
    <p:sldId id="290" r:id="rId10"/>
    <p:sldId id="291" r:id="rId11"/>
    <p:sldId id="273" r:id="rId12"/>
    <p:sldId id="265" r:id="rId13"/>
    <p:sldId id="305" r:id="rId14"/>
    <p:sldId id="308" r:id="rId15"/>
    <p:sldId id="303" r:id="rId16"/>
    <p:sldId id="294" r:id="rId17"/>
    <p:sldId id="295" r:id="rId18"/>
    <p:sldId id="296" r:id="rId19"/>
    <p:sldId id="297" r:id="rId20"/>
    <p:sldId id="298" r:id="rId21"/>
    <p:sldId id="299" r:id="rId22"/>
    <p:sldId id="304" r:id="rId23"/>
    <p:sldId id="309" r:id="rId24"/>
    <p:sldId id="274" r:id="rId25"/>
    <p:sldId id="275" r:id="rId26"/>
    <p:sldId id="276" r:id="rId27"/>
    <p:sldId id="278" r:id="rId28"/>
    <p:sldId id="277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viva@gm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valib.org/va/open/surve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Virginia Course Materials Survey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6724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results, </a:t>
            </a:r>
            <a:r>
              <a:rPr lang="en-US" sz="2400" dirty="0" smtClean="0">
                <a:solidFill>
                  <a:schemeClr val="accent3"/>
                </a:solidFill>
              </a:rPr>
              <a:t>limited to private institution students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April 1, 2022</a:t>
            </a:r>
          </a:p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summary report is forthcoming in summer 2022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 flipH="1">
            <a:off x="8309919" y="3382135"/>
            <a:ext cx="3509314" cy="974002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 try to take classes with a professor who doesn't require a textbook or other additional fees.”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Course-Level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778" y="5710533"/>
            <a:ext cx="10058400" cy="5927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Private institution students described </a:t>
            </a:r>
            <a:r>
              <a:rPr lang="en-US" dirty="0"/>
              <a:t>course by course decisions based on course material </a:t>
            </a:r>
            <a:r>
              <a:rPr lang="en-US" dirty="0" smtClean="0"/>
              <a:t>costs, often mentioning the challenge of homework programs/access codes.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48281" y="2021052"/>
            <a:ext cx="3836773" cy="1361083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 have chosen to take different courses and considered dropping courses because the textbooks were too expensive for me to afford.”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48281" y="3704266"/>
            <a:ext cx="7234882" cy="1684135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“The cost of course materials stresses me out, since its an addition to the high tuition I already pay to go to university. It makes the education I want to get less accessible, since I often try to find alternative courses that don't have additional course fees in them. I didn't take a class this year because the cheapest I could find the book was $180, which is much too expensive for one textbook for one class</a:t>
            </a:r>
            <a:r>
              <a:rPr lang="en-US" sz="1600" dirty="0" smtClean="0"/>
              <a:t>.” 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151869" y="2036068"/>
            <a:ext cx="7549980" cy="1250302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 typically struggle to afford textbooks or online course access codes for websites, so I typically only take courses that I can borrow a textbook from a friend or classmate, or if I need to take a course that requires paid online access in addition to the class, I have to plan well in advance to save the money to purchase the online access.”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574693" y="4685302"/>
            <a:ext cx="3836772" cy="843467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“Access codes especially are a stressor because it is almost impossible to find a more affordable </a:t>
            </a:r>
            <a:r>
              <a:rPr lang="en-US" sz="1600" dirty="0" smtClean="0"/>
              <a:t>alternative.”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72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45" y="5753955"/>
            <a:ext cx="10058400" cy="5927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Private institution students also mentioned the impact of course </a:t>
            </a:r>
            <a:r>
              <a:rPr lang="en-US" dirty="0"/>
              <a:t>material </a:t>
            </a:r>
            <a:r>
              <a:rPr lang="en-US" dirty="0" smtClean="0"/>
              <a:t>costs on their life and wellness.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469422" y="4039167"/>
            <a:ext cx="4358501" cy="1330607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 have enough trouble paying for tuition; housing costs take priority for me over textbooks. I have failed at least three courses from textbook expenses causing me to not be able to buy the textbook.”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72995" y="1983063"/>
            <a:ext cx="4475678" cy="1853710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“There have been multiple occasions when I have had to choose between paying for a textbook or buying groceries for myself. There have been multiple occasions when I had to not take a prescription medicine because I could not afford to pay for my meds and my textbooks.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5564324" y="1985156"/>
            <a:ext cx="4559848" cy="1588944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“The cost of course materials is mentally and emotionally exhausting…My textbooks and course codes can be up to $500 sometimes, which is almost as much as our rent each month. This financial stress really distracts from school work. ”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302741" y="4039167"/>
            <a:ext cx="4189043" cy="1249721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 couldn’t afford groceries or personal products because I had to spend over $700 on course materials at the beginning of the semester.”</a:t>
            </a:r>
          </a:p>
        </p:txBody>
      </p:sp>
    </p:spTree>
    <p:extLst>
      <p:ext uri="{BB962C8B-B14F-4D97-AF65-F5344CB8AC3E}">
        <p14:creationId xmlns:p14="http://schemas.microsoft.com/office/powerpoint/2010/main" val="1550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Educational Equity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Areas of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0"/>
            <a:ext cx="10058400" cy="4490307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The Survey Task Force identified seven demographic areas of particular concern: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Funding Sources (percentages are specific to private institution students):</a:t>
            </a:r>
            <a:endParaRPr lang="en-US" sz="2300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30% </a:t>
            </a:r>
            <a:r>
              <a:rPr lang="en-US" dirty="0"/>
              <a:t>are using the </a:t>
            </a:r>
            <a:r>
              <a:rPr lang="en-US" dirty="0">
                <a:solidFill>
                  <a:schemeClr val="accent3"/>
                </a:solidFill>
              </a:rPr>
              <a:t>Pell Grant Program </a:t>
            </a:r>
            <a:r>
              <a:rPr lang="en-US" dirty="0"/>
              <a:t>to fund their education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50% </a:t>
            </a:r>
            <a:r>
              <a:rPr lang="en-US" dirty="0"/>
              <a:t>are using </a:t>
            </a:r>
            <a:r>
              <a:rPr lang="en-US" dirty="0">
                <a:solidFill>
                  <a:schemeClr val="accent3"/>
                </a:solidFill>
              </a:rPr>
              <a:t>Education Loans </a:t>
            </a:r>
            <a:r>
              <a:rPr lang="en-US" dirty="0"/>
              <a:t>to fund their education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12% </a:t>
            </a:r>
            <a:r>
              <a:rPr lang="en-US" dirty="0">
                <a:solidFill>
                  <a:schemeClr val="tx2"/>
                </a:solidFill>
              </a:rPr>
              <a:t>are using </a:t>
            </a:r>
            <a:r>
              <a:rPr lang="en-US" dirty="0">
                <a:solidFill>
                  <a:schemeClr val="accent3"/>
                </a:solidFill>
              </a:rPr>
              <a:t>Full Time Job(s) </a:t>
            </a:r>
            <a:r>
              <a:rPr lang="en-US" dirty="0">
                <a:solidFill>
                  <a:schemeClr val="tx2"/>
                </a:solidFill>
              </a:rPr>
              <a:t>to fund their education</a:t>
            </a:r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Social </a:t>
            </a:r>
            <a:r>
              <a:rPr lang="en-US" sz="2300" b="1" dirty="0">
                <a:solidFill>
                  <a:schemeClr val="tx1"/>
                </a:solidFill>
              </a:rPr>
              <a:t>Aspects </a:t>
            </a:r>
            <a:r>
              <a:rPr lang="en-US" sz="2300" b="1" dirty="0" smtClean="0">
                <a:solidFill>
                  <a:schemeClr val="tx1"/>
                </a:solidFill>
              </a:rPr>
              <a:t>(percentages are specific </a:t>
            </a:r>
            <a:r>
              <a:rPr lang="en-US" sz="2300" b="1" dirty="0">
                <a:solidFill>
                  <a:schemeClr val="tx1"/>
                </a:solidFill>
              </a:rPr>
              <a:t>to </a:t>
            </a:r>
            <a:r>
              <a:rPr lang="en-US" sz="2300" b="1" dirty="0" smtClean="0">
                <a:solidFill>
                  <a:schemeClr val="tx1"/>
                </a:solidFill>
              </a:rPr>
              <a:t>private institution </a:t>
            </a:r>
            <a:r>
              <a:rPr lang="en-US" sz="2300" b="1" dirty="0">
                <a:solidFill>
                  <a:schemeClr val="tx1"/>
                </a:solidFill>
              </a:rPr>
              <a:t>students):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29% </a:t>
            </a:r>
            <a:r>
              <a:rPr lang="en-US" dirty="0"/>
              <a:t>selected a </a:t>
            </a:r>
            <a:r>
              <a:rPr lang="en-US" dirty="0">
                <a:solidFill>
                  <a:schemeClr val="tx1"/>
                </a:solidFill>
              </a:rPr>
              <a:t>race/ethnicity </a:t>
            </a:r>
            <a:r>
              <a:rPr lang="en-US" dirty="0"/>
              <a:t>other than or in addition to White (defined here as </a:t>
            </a:r>
            <a:r>
              <a:rPr lang="en-US" dirty="0">
                <a:solidFill>
                  <a:schemeClr val="accent3"/>
                </a:solidFill>
              </a:rPr>
              <a:t>Non White-Only</a:t>
            </a:r>
            <a:r>
              <a:rPr lang="en-US" dirty="0"/>
              <a:t>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30%</a:t>
            </a:r>
            <a:r>
              <a:rPr lang="en-US" dirty="0" smtClean="0"/>
              <a:t> </a:t>
            </a:r>
            <a:r>
              <a:rPr lang="en-US" dirty="0"/>
              <a:t>identify as </a:t>
            </a:r>
            <a:r>
              <a:rPr lang="en-US" dirty="0">
                <a:solidFill>
                  <a:schemeClr val="accent3"/>
                </a:solidFill>
              </a:rPr>
              <a:t>First Generation </a:t>
            </a:r>
            <a:r>
              <a:rPr lang="en-US" dirty="0"/>
              <a:t>students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12%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chemeClr val="accent3"/>
                </a:solidFill>
              </a:rPr>
              <a:t>currently taking care </a:t>
            </a:r>
            <a:r>
              <a:rPr lang="en-US" dirty="0"/>
              <a:t>of children, parents, or other family members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7% </a:t>
            </a:r>
            <a:r>
              <a:rPr lang="en-US" dirty="0"/>
              <a:t>identified as having a </a:t>
            </a:r>
            <a:r>
              <a:rPr lang="en-US" dirty="0">
                <a:solidFill>
                  <a:schemeClr val="accent3"/>
                </a:solidFill>
              </a:rPr>
              <a:t>Disability</a:t>
            </a:r>
            <a:r>
              <a:rPr lang="en-US" dirty="0"/>
              <a:t>, and over half of these said that their disability affects how they use course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Populations of Concern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388" y="5432142"/>
            <a:ext cx="613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number of areas of concern an individual student had was tracked to see if there were patterns in responses.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88" y="2034960"/>
            <a:ext cx="5899955" cy="33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32" y="5542243"/>
            <a:ext cx="10058400" cy="821487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All of </a:t>
            </a:r>
            <a:r>
              <a:rPr lang="en-US" sz="1800" dirty="0"/>
              <a:t>the areas of concern had higher proportions of </a:t>
            </a:r>
            <a:r>
              <a:rPr lang="en-US" sz="1800" dirty="0" smtClean="0"/>
              <a:t>private institution students who were “Extremely worried” about meeting their course materials costs than the overall group.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89" y="2005932"/>
            <a:ext cx="4944285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1129" y="5291431"/>
            <a:ext cx="10058400" cy="113658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effect on </a:t>
            </a:r>
            <a:r>
              <a:rPr lang="en-US" dirty="0" smtClean="0"/>
              <a:t>private institution student </a:t>
            </a:r>
            <a:r>
              <a:rPr lang="en-US" dirty="0"/>
              <a:t>worry </a:t>
            </a:r>
            <a:r>
              <a:rPr lang="en-US" dirty="0" smtClean="0"/>
              <a:t>generally grew </a:t>
            </a:r>
            <a:r>
              <a:rPr lang="en-US" dirty="0"/>
              <a:t>with increasing numbers of the seven areas of concern identified.  A First Generation, disabled student using Pell Grant funding, for example, would be more likely to be “Extremely Worried” about meeting course material costs than a student without any of the areas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071" y="2212231"/>
            <a:ext cx="5141104" cy="30792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434518" y="3682994"/>
            <a:ext cx="416011" cy="4256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99026" y="3703412"/>
            <a:ext cx="3163461" cy="1113148"/>
          </a:xfrm>
          <a:prstGeom prst="rect">
            <a:avLst/>
          </a:prstGeom>
        </p:spPr>
        <p:txBody>
          <a:bodyPr vert="horz" lIns="0" tIns="45720" rIns="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*This pattern is different than </a:t>
            </a:r>
            <a:r>
              <a:rPr lang="en-US" dirty="0" smtClean="0"/>
              <a:t>was found elsewhere </a:t>
            </a:r>
            <a:r>
              <a:rPr lang="en-US" dirty="0" smtClean="0"/>
              <a:t>in the study, where the relevant percentage typically went up for </a:t>
            </a:r>
            <a:r>
              <a:rPr lang="en-US" dirty="0"/>
              <a:t>students </a:t>
            </a:r>
            <a:r>
              <a:rPr lang="en-US" dirty="0" smtClean="0"/>
              <a:t>with 5 </a:t>
            </a:r>
            <a:r>
              <a:rPr lang="en-US" dirty="0"/>
              <a:t>or more social/financial areas of </a:t>
            </a:r>
            <a:r>
              <a:rPr lang="en-US" dirty="0" smtClean="0"/>
              <a:t>concern.  However, it should be noted that there is a small number of respondents (only 21) in the group of private institution students with 5 or more social/financial areas of concern.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671432"/>
            <a:ext cx="10058400" cy="5927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Private institution students </a:t>
            </a:r>
            <a:r>
              <a:rPr lang="en-US" dirty="0">
                <a:solidFill>
                  <a:schemeClr val="tx2"/>
                </a:solidFill>
              </a:rPr>
              <a:t>in the areas of concern </a:t>
            </a:r>
            <a:r>
              <a:rPr lang="en-US" dirty="0" smtClean="0">
                <a:solidFill>
                  <a:schemeClr val="tx2"/>
                </a:solidFill>
              </a:rPr>
              <a:t>often showed </a:t>
            </a:r>
            <a:r>
              <a:rPr lang="en-US" dirty="0">
                <a:solidFill>
                  <a:schemeClr val="tx2"/>
                </a:solidFill>
              </a:rPr>
              <a:t>higher percentages </a:t>
            </a:r>
            <a:r>
              <a:rPr lang="en-US" dirty="0" smtClean="0">
                <a:solidFill>
                  <a:schemeClr val="tx2"/>
                </a:solidFill>
              </a:rPr>
              <a:t>dealing with academic career challenges from the cost of required course materials </a:t>
            </a:r>
            <a:r>
              <a:rPr lang="en-US" dirty="0">
                <a:solidFill>
                  <a:schemeClr val="tx2"/>
                </a:solidFill>
              </a:rPr>
              <a:t>than the overall population.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573" y="2204970"/>
            <a:ext cx="6175783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304" y="5528560"/>
            <a:ext cx="8917582" cy="8220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effect on academic career </a:t>
            </a:r>
            <a:r>
              <a:rPr lang="en-US" dirty="0" smtClean="0"/>
              <a:t>challenges for private institution students grew </a:t>
            </a:r>
            <a:r>
              <a:rPr lang="en-US" dirty="0"/>
              <a:t>with increasing numbers of the seven areas of concern </a:t>
            </a:r>
            <a:r>
              <a:rPr lang="en-US" dirty="0" smtClean="0"/>
              <a:t>identified.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312" y="2021418"/>
            <a:ext cx="6084335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Course Materials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 fontScale="90000"/>
          </a:bodyPr>
          <a:lstStyle/>
          <a:p>
            <a:pPr lvl="0"/>
            <a:r>
              <a:rPr lang="en-US" sz="4000" i="1" dirty="0">
                <a:solidFill>
                  <a:srgbClr val="FFFFFF"/>
                </a:solidFill>
              </a:rPr>
              <a:t>“The books were often too expensive so I frequently had to use the internet to find answers to my questions I needed instead of reading through the book. I felt lost or a little misguided in many classes because I wasn't reading through the book like the rest of the class was</a:t>
            </a:r>
            <a:r>
              <a:rPr lang="en-US" sz="4000" i="1" dirty="0" smtClean="0">
                <a:solidFill>
                  <a:srgbClr val="FFFFFF"/>
                </a:solidFill>
              </a:rPr>
              <a:t>.”</a:t>
            </a: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dirty="0" smtClean="0">
                <a:solidFill>
                  <a:srgbClr val="FFFFFF"/>
                </a:solidFill>
              </a:rPr>
              <a:t>Private institution Student </a:t>
            </a:r>
            <a:r>
              <a:rPr lang="en-US" dirty="0">
                <a:solidFill>
                  <a:srgbClr val="FFFFFF"/>
                </a:solidFill>
              </a:rPr>
              <a:t>respondent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Expenditures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5654" y="5512461"/>
            <a:ext cx="877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Around half of the private institution students noted that they had spent between $101 and $300 on course materials this semester</a:t>
            </a:r>
            <a:r>
              <a:rPr lang="en-US" dirty="0"/>
              <a:t>; around a third had spent between $301 and $600; and 5</a:t>
            </a:r>
            <a:r>
              <a:rPr lang="en-US" dirty="0" smtClean="0"/>
              <a:t>% had spent more than $601.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758" y="2218184"/>
            <a:ext cx="6290743" cy="3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Materials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46549" y="5548420"/>
            <a:ext cx="9039305" cy="75352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Private institution students reported that, on average, around 1.3 courses in the current semester or quarter did not require them to buy course materials.  As a group, they did not buy required course materials for an average of 0.9 courses, although they may have rented them.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955" y="2159757"/>
            <a:ext cx="5030916" cy="30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111" y="2156443"/>
            <a:ext cx="5730737" cy="318238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565" y="5523469"/>
            <a:ext cx="10750377" cy="59272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The most commonly cited reason to buy (rather than rent) course materials was anticipation of future use. </a:t>
            </a:r>
            <a:r>
              <a:rPr lang="en-US" sz="1600" dirty="0" smtClean="0"/>
              <a:t>If future </a:t>
            </a:r>
            <a:r>
              <a:rPr lang="en-US" sz="1600" dirty="0"/>
              <a:t>use is an important consideration for Virginia students, </a:t>
            </a:r>
            <a:r>
              <a:rPr lang="en-US" sz="1600" dirty="0" smtClean="0"/>
              <a:t>there may be issues when students only </a:t>
            </a:r>
            <a:r>
              <a:rPr lang="en-US" sz="1600" dirty="0"/>
              <a:t>have access to course materials for a limited </a:t>
            </a:r>
            <a:r>
              <a:rPr lang="en-US" sz="1600" dirty="0" smtClean="0"/>
              <a:t>time, such as </a:t>
            </a:r>
            <a:r>
              <a:rPr lang="en-US" sz="1600" dirty="0"/>
              <a:t>through access </a:t>
            </a:r>
            <a:r>
              <a:rPr lang="en-US" sz="1600" dirty="0" smtClean="0"/>
              <a:t>codes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2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most important characteristics that made course materials worthwhile to buy and own </a:t>
            </a:r>
            <a:r>
              <a:rPr lang="en-US" dirty="0" smtClean="0"/>
              <a:t>for students at private institutions were </a:t>
            </a:r>
            <a:r>
              <a:rPr lang="en-US" dirty="0"/>
              <a:t>that they were affordable/free, easy to access, actively used throughout the course, and essential to successful completion of the course.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544" y="2070273"/>
            <a:ext cx="4791871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most helpful aspects of course materials </a:t>
            </a:r>
            <a:r>
              <a:rPr lang="en-US" dirty="0" smtClean="0"/>
              <a:t>for students from private institutions were </a:t>
            </a:r>
            <a:r>
              <a:rPr lang="en-US" dirty="0"/>
              <a:t>the ability to access them from anywhere (e.g. offline</a:t>
            </a:r>
            <a:r>
              <a:rPr lang="en-US" dirty="0" smtClean="0"/>
              <a:t>) and </a:t>
            </a:r>
            <a:r>
              <a:rPr lang="en-US" dirty="0"/>
              <a:t>the ability to obtain a print </a:t>
            </a:r>
            <a:r>
              <a:rPr lang="en-US" dirty="0" smtClean="0"/>
              <a:t>version.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884" y="2082081"/>
            <a:ext cx="5303954" cy="30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vs. Electronic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More </a:t>
            </a:r>
            <a:r>
              <a:rPr lang="en-US" dirty="0"/>
              <a:t>than half </a:t>
            </a:r>
            <a:r>
              <a:rPr lang="en-US" dirty="0" smtClean="0"/>
              <a:t>(almost 60%) of private institution respondents </a:t>
            </a:r>
            <a:r>
              <a:rPr lang="en-US" dirty="0"/>
              <a:t>preferred the print format for course materials, </a:t>
            </a:r>
            <a:r>
              <a:rPr lang="en-US" dirty="0" smtClean="0"/>
              <a:t>and almost a third said </a:t>
            </a:r>
            <a:r>
              <a:rPr lang="en-US" dirty="0"/>
              <a:t>that it depends.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458" y="2046734"/>
            <a:ext cx="5431792" cy="31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intended to be a soft release of initial findings so that institutions can begin to discuss the local and statewide implications of the results.</a:t>
            </a:r>
          </a:p>
          <a:p>
            <a:r>
              <a:rPr lang="en-US" dirty="0" smtClean="0"/>
              <a:t>A summary report is planned for Summer 2022.</a:t>
            </a:r>
          </a:p>
          <a:p>
            <a:r>
              <a:rPr lang="en-US" dirty="0" smtClean="0"/>
              <a:t>If you have any questions, please contact </a:t>
            </a:r>
            <a:r>
              <a:rPr lang="en-US" dirty="0" smtClean="0">
                <a:hlinkClick r:id="rId2"/>
              </a:rPr>
              <a:t>viva@gmu.edu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Course Materials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from October 1-December 31, 2021</a:t>
            </a:r>
          </a:p>
          <a:p>
            <a:r>
              <a:rPr lang="en-US" dirty="0"/>
              <a:t>More than 5,600 valid student responses from 41 institutions were received, reflecting an overall response rate of 10%. </a:t>
            </a:r>
          </a:p>
          <a:p>
            <a:r>
              <a:rPr lang="en-US" dirty="0"/>
              <a:t>Overarching research questions of the survey:</a:t>
            </a:r>
          </a:p>
          <a:p>
            <a:pPr lvl="1"/>
            <a:r>
              <a:rPr lang="en-US" dirty="0"/>
              <a:t>What is the impact of course material costs on educational equity among Virginia students?</a:t>
            </a:r>
          </a:p>
          <a:p>
            <a:pPr lvl="1"/>
            <a:r>
              <a:rPr lang="en-US" dirty="0"/>
              <a:t>What course content materials do students find to be most beneficial to their learning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The full survey instrument is available here: </a:t>
            </a:r>
            <a:r>
              <a:rPr lang="en-US" dirty="0">
                <a:hlinkClick r:id="rId2"/>
              </a:rPr>
              <a:t>https://vivalib.org/va/open/survey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15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Institutions Focus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37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results in this presentation are limited to the 804 private institution students who took this survey.   The students were from the following institutions:</a:t>
            </a:r>
          </a:p>
          <a:p>
            <a:r>
              <a:rPr lang="en-US" dirty="0"/>
              <a:t>Appalachian School of </a:t>
            </a:r>
            <a:r>
              <a:rPr lang="en-US" dirty="0" smtClean="0"/>
              <a:t>Law</a:t>
            </a:r>
            <a:br>
              <a:rPr lang="en-US" dirty="0" smtClean="0"/>
            </a:br>
            <a:r>
              <a:rPr lang="en-US" dirty="0" smtClean="0"/>
              <a:t>Bridgewater College</a:t>
            </a:r>
            <a:br>
              <a:rPr lang="en-US" dirty="0" smtClean="0"/>
            </a:br>
            <a:r>
              <a:rPr lang="en-US" dirty="0" smtClean="0"/>
              <a:t>Emory </a:t>
            </a:r>
            <a:r>
              <a:rPr lang="en-US" dirty="0"/>
              <a:t>&amp; Henry </a:t>
            </a:r>
            <a:r>
              <a:rPr lang="en-US" dirty="0" smtClean="0"/>
              <a:t>College</a:t>
            </a:r>
            <a:br>
              <a:rPr lang="en-US" dirty="0" smtClean="0"/>
            </a:br>
            <a:r>
              <a:rPr lang="en-US" dirty="0" smtClean="0"/>
              <a:t>Eastern </a:t>
            </a:r>
            <a:r>
              <a:rPr lang="en-US" dirty="0"/>
              <a:t>Mennonite </a:t>
            </a:r>
            <a:r>
              <a:rPr lang="en-US" dirty="0" smtClean="0"/>
              <a:t>University</a:t>
            </a:r>
            <a:br>
              <a:rPr lang="en-US" dirty="0" smtClean="0"/>
            </a:br>
            <a:r>
              <a:rPr lang="en-US" dirty="0" err="1" smtClean="0"/>
              <a:t>Ferrum</a:t>
            </a:r>
            <a:r>
              <a:rPr lang="en-US" dirty="0" smtClean="0"/>
              <a:t> College</a:t>
            </a:r>
            <a:br>
              <a:rPr lang="en-US" dirty="0" smtClean="0"/>
            </a:br>
            <a:r>
              <a:rPr lang="en-US" dirty="0" smtClean="0"/>
              <a:t>Hollins University</a:t>
            </a:r>
            <a:br>
              <a:rPr lang="en-US" dirty="0" smtClean="0"/>
            </a:br>
            <a:r>
              <a:rPr lang="en-US" dirty="0" smtClean="0"/>
              <a:t>Hampden-Sydney College</a:t>
            </a:r>
            <a:br>
              <a:rPr lang="en-US" dirty="0" smtClean="0"/>
            </a:br>
            <a:r>
              <a:rPr lang="en-US" dirty="0" smtClean="0"/>
              <a:t>Liberty University</a:t>
            </a:r>
            <a:br>
              <a:rPr lang="en-US" dirty="0" smtClean="0"/>
            </a:br>
            <a:r>
              <a:rPr lang="en-US" dirty="0" smtClean="0"/>
              <a:t>Mary </a:t>
            </a:r>
            <a:r>
              <a:rPr lang="en-US" dirty="0"/>
              <a:t>Baldwin </a:t>
            </a:r>
            <a:r>
              <a:rPr lang="en-US" dirty="0" smtClean="0"/>
              <a:t>University</a:t>
            </a:r>
            <a:br>
              <a:rPr lang="en-US" dirty="0" smtClean="0"/>
            </a:br>
            <a:r>
              <a:rPr lang="en-US" dirty="0" smtClean="0"/>
              <a:t>Randolph College</a:t>
            </a:r>
            <a:br>
              <a:rPr lang="en-US" dirty="0" smtClean="0"/>
            </a:br>
            <a:r>
              <a:rPr lang="en-US" dirty="0" smtClean="0"/>
              <a:t>Randolph-Macon College</a:t>
            </a:r>
            <a:br>
              <a:rPr lang="en-US" dirty="0" smtClean="0"/>
            </a:br>
            <a:r>
              <a:rPr lang="en-US" dirty="0" smtClean="0"/>
              <a:t>Roanoke College</a:t>
            </a:r>
            <a:br>
              <a:rPr lang="en-US" dirty="0" smtClean="0"/>
            </a:br>
            <a:r>
              <a:rPr lang="en-US" dirty="0" smtClean="0"/>
              <a:t>Sweet </a:t>
            </a:r>
            <a:r>
              <a:rPr lang="en-US" dirty="0"/>
              <a:t>Briar </a:t>
            </a:r>
            <a:r>
              <a:rPr lang="en-US" dirty="0" smtClean="0"/>
              <a:t>College</a:t>
            </a:r>
            <a:br>
              <a:rPr lang="en-US" dirty="0" smtClean="0"/>
            </a:br>
            <a:r>
              <a:rPr lang="en-US" dirty="0" smtClean="0"/>
              <a:t>Shenandoah University</a:t>
            </a:r>
            <a:br>
              <a:rPr lang="en-US" dirty="0" smtClean="0"/>
            </a:br>
            <a:r>
              <a:rPr lang="en-US" dirty="0" smtClean="0"/>
              <a:t>Virginia </a:t>
            </a:r>
            <a:r>
              <a:rPr lang="en-US" dirty="0"/>
              <a:t>Union </a:t>
            </a:r>
            <a:r>
              <a:rPr lang="en-US" dirty="0" smtClean="0"/>
              <a:t>University</a:t>
            </a:r>
            <a:br>
              <a:rPr lang="en-US" dirty="0" smtClean="0"/>
            </a:br>
            <a:r>
              <a:rPr lang="en-US" dirty="0" smtClean="0"/>
              <a:t>Virginia </a:t>
            </a:r>
            <a:r>
              <a:rPr lang="en-US" dirty="0"/>
              <a:t>Wesleyan University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239" y="2635001"/>
            <a:ext cx="3401573" cy="2048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959" y="3592650"/>
            <a:ext cx="3401573" cy="20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the Impact on Students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649" y="5363070"/>
            <a:ext cx="8472746" cy="932698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83% </a:t>
            </a:r>
            <a:r>
              <a:rPr lang="en-US" sz="1800" dirty="0"/>
              <a:t>of all </a:t>
            </a:r>
            <a:r>
              <a:rPr lang="en-US" sz="1800" dirty="0" smtClean="0"/>
              <a:t>private institution student </a:t>
            </a:r>
            <a:r>
              <a:rPr lang="en-US" sz="1800" dirty="0"/>
              <a:t>respondents had some level of worry, including </a:t>
            </a:r>
            <a:r>
              <a:rPr lang="en-US" sz="1800" dirty="0" smtClean="0"/>
              <a:t>19% </a:t>
            </a:r>
            <a:r>
              <a:rPr lang="en-US" sz="1800" dirty="0"/>
              <a:t>who were “Extremely Worried,” about meeting their course material costs.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110" y="2207484"/>
            <a:ext cx="6495823" cy="29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on Large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660" y="5373424"/>
            <a:ext cx="9047335" cy="8647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Course material costs were a factor for many </a:t>
            </a:r>
            <a:r>
              <a:rPr lang="en-US" dirty="0" smtClean="0"/>
              <a:t>private institution students </a:t>
            </a:r>
            <a:r>
              <a:rPr lang="en-US" dirty="0"/>
              <a:t>in </a:t>
            </a:r>
            <a:r>
              <a:rPr lang="en-US" dirty="0" smtClean="0"/>
              <a:t>large decisions, particularly major and institution </a:t>
            </a:r>
            <a:r>
              <a:rPr lang="en-US" dirty="0"/>
              <a:t>selection.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520004" y="2259173"/>
            <a:ext cx="2650524" cy="2592437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 was originally a biology major, but am now an English major.  The biology textbooks were extremely expensive and hardly ever fully used.  There is a significant price difference in textbooks depending on your major.”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405607" y="2363152"/>
            <a:ext cx="2907004" cy="2417827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“As a student working towards double-majoring in business and biology: I am more likely to drop my business major than my biology major, because I can take more classes for less </a:t>
            </a:r>
            <a:r>
              <a:rPr lang="en-US" sz="1600" dirty="0" smtClean="0"/>
              <a:t>money….”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43" y="2363152"/>
            <a:ext cx="477358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to Reduce Costs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1392" y="5610204"/>
            <a:ext cx="8386531" cy="59272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Only 1% of private institution students </a:t>
            </a:r>
            <a:r>
              <a:rPr lang="en-US" dirty="0"/>
              <a:t>do not attempt to reduce their course material costs, with the most common approaches being buying used </a:t>
            </a:r>
            <a:r>
              <a:rPr lang="en-US" dirty="0" smtClean="0"/>
              <a:t>copies and finding a free version online.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555" y="2088684"/>
            <a:ext cx="6145301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36" y="2910997"/>
            <a:ext cx="5420627" cy="2285019"/>
          </a:xfrm>
        </p:spPr>
        <p:txBody>
          <a:bodyPr>
            <a:normAutofit/>
          </a:bodyPr>
          <a:lstStyle/>
          <a:p>
            <a:r>
              <a:rPr lang="en-US" sz="1800" dirty="0"/>
              <a:t>The results show the deep impact of course material costs on Virginia </a:t>
            </a:r>
            <a:r>
              <a:rPr lang="en-US" sz="1800" dirty="0" smtClean="0"/>
              <a:t>private institution students</a:t>
            </a:r>
            <a:r>
              <a:rPr lang="en-US" sz="1800" dirty="0"/>
              <a:t>’ academic careers, from progress </a:t>
            </a:r>
            <a:r>
              <a:rPr lang="en-US" sz="1800" dirty="0" smtClean="0"/>
              <a:t>(36% </a:t>
            </a:r>
            <a:r>
              <a:rPr lang="en-US" sz="1800" dirty="0"/>
              <a:t>have taken fewer </a:t>
            </a:r>
            <a:r>
              <a:rPr lang="en-US" sz="1800" dirty="0" smtClean="0"/>
              <a:t>courses, 21% have dropped courses, and 18% have withdrawn from courses) </a:t>
            </a:r>
            <a:r>
              <a:rPr lang="en-US" sz="1800" dirty="0"/>
              <a:t>to opportunity </a:t>
            </a:r>
            <a:r>
              <a:rPr lang="en-US" sz="1800" dirty="0" smtClean="0"/>
              <a:t>(38% </a:t>
            </a:r>
            <a:r>
              <a:rPr lang="en-US" sz="1800" dirty="0"/>
              <a:t>have not registered for a specific course) to success </a:t>
            </a:r>
            <a:r>
              <a:rPr lang="en-US" sz="1800" dirty="0" smtClean="0"/>
              <a:t>(37% </a:t>
            </a:r>
            <a:r>
              <a:rPr lang="en-US" sz="1800" dirty="0"/>
              <a:t>have earned a poor grade and </a:t>
            </a:r>
            <a:r>
              <a:rPr lang="en-US" sz="1800" dirty="0" smtClean="0"/>
              <a:t>15% </a:t>
            </a:r>
            <a:r>
              <a:rPr lang="en-US" sz="1800" dirty="0"/>
              <a:t>have </a:t>
            </a:r>
            <a:r>
              <a:rPr lang="en-US" sz="1800" dirty="0" smtClean="0"/>
              <a:t>failed a course).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54" y="2125980"/>
            <a:ext cx="5737593" cy="34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F7587E547B4AB77D54130E723936" ma:contentTypeVersion="17" ma:contentTypeDescription="Create a new document." ma:contentTypeScope="" ma:versionID="65fd1750f68e083919228acb1e0cce79">
  <xsd:schema xmlns:xsd="http://www.w3.org/2001/XMLSchema" xmlns:xs="http://www.w3.org/2001/XMLSchema" xmlns:p="http://schemas.microsoft.com/office/2006/metadata/properties" xmlns:ns2="599b0afd-2b4c-4d14-a842-ba2337078c62" xmlns:ns3="128b55ab-5a01-43d2-9f2e-4aa139fcb120" targetNamespace="http://schemas.microsoft.com/office/2006/metadata/properties" ma:root="true" ma:fieldsID="e32adbb2d1b18869bb38bb87bad6f733" ns2:_="" ns3:_="">
    <xsd:import namespace="599b0afd-2b4c-4d14-a842-ba2337078c62"/>
    <xsd:import namespace="128b55ab-5a01-43d2-9f2e-4aa139fcb1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b0afd-2b4c-4d14-a842-ba2337078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086a27-6dae-4c69-96a7-27c358715f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b55ab-5a01-43d2-9f2e-4aa139fcb1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8adb84-0404-43d7-b3a3-28851c9bc0ef}" ma:internalName="TaxCatchAll" ma:showField="CatchAllData" ma:web="128b55ab-5a01-43d2-9f2e-4aa139fcb1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b0afd-2b4c-4d14-a842-ba2337078c62">
      <Terms xmlns="http://schemas.microsoft.com/office/infopath/2007/PartnerControls"/>
    </lcf76f155ced4ddcb4097134ff3c332f>
    <TaxCatchAll xmlns="128b55ab-5a01-43d2-9f2e-4aa139fcb120" xsi:nil="true"/>
  </documentManagement>
</p:properties>
</file>

<file path=customXml/itemProps1.xml><?xml version="1.0" encoding="utf-8"?>
<ds:datastoreItem xmlns:ds="http://schemas.openxmlformats.org/officeDocument/2006/customXml" ds:itemID="{D7A481CC-2F43-400E-9BBC-005DB71ABF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342858-F3E5-47C4-A3F8-CD4A254F2CDF}"/>
</file>

<file path=customXml/itemProps3.xml><?xml version="1.0" encoding="utf-8"?>
<ds:datastoreItem xmlns:ds="http://schemas.openxmlformats.org/officeDocument/2006/customXml" ds:itemID="{75EE84E8-F4EF-4EB8-9339-F3A64E86E6D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fa8a86d-4b52-4b81-a9c5-d0793a970a2e"/>
    <ds:schemaRef ds:uri="6b3a471a-2f07-409f-afc0-ba50ca3424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1508</Words>
  <Application>Microsoft Office PowerPoint</Application>
  <PresentationFormat>Widescreen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Bookman Old Style</vt:lpstr>
      <vt:lpstr>Calibri</vt:lpstr>
      <vt:lpstr>Franklin Gothic Book</vt:lpstr>
      <vt:lpstr>1_RetrospectVTI</vt:lpstr>
      <vt:lpstr>Virginia Course Materials Survey 2021</vt:lpstr>
      <vt:lpstr>“The books were often too expensive so I frequently had to use the internet to find answers to my questions I needed instead of reading through the book. I felt lost or a little misguided in many classes because I wasn't reading through the book like the rest of the class was.”</vt:lpstr>
      <vt:lpstr>Virginia Course Materials Survey</vt:lpstr>
      <vt:lpstr>Private Institutions Focus </vt:lpstr>
      <vt:lpstr>Examining the Impact on Students</vt:lpstr>
      <vt:lpstr>Worry about Course Material Costs</vt:lpstr>
      <vt:lpstr>Impact on Large Decisions</vt:lpstr>
      <vt:lpstr>Measures to Reduce Costs</vt:lpstr>
      <vt:lpstr>Academic Career Impact</vt:lpstr>
      <vt:lpstr>Course-Level Impact</vt:lpstr>
      <vt:lpstr>Broad Impact</vt:lpstr>
      <vt:lpstr>Examining Educational Equity</vt:lpstr>
      <vt:lpstr>Identified Areas of Concern</vt:lpstr>
      <vt:lpstr>Populations of Concern</vt:lpstr>
      <vt:lpstr>Worry about Course Material Costs</vt:lpstr>
      <vt:lpstr>Worry about Course Material Costs</vt:lpstr>
      <vt:lpstr>Academic Career Impact</vt:lpstr>
      <vt:lpstr>Academic Career Impact</vt:lpstr>
      <vt:lpstr>Examining Course Materials</vt:lpstr>
      <vt:lpstr>Course Materials Expenditures</vt:lpstr>
      <vt:lpstr>Required Materials</vt:lpstr>
      <vt:lpstr>Course Materials Value</vt:lpstr>
      <vt:lpstr>Course Materials Value</vt:lpstr>
      <vt:lpstr>Course Materials Value</vt:lpstr>
      <vt:lpstr>Print vs. Electronic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2022-01-21T11:34:10Z</dcterms:created>
  <dcterms:modified xsi:type="dcterms:W3CDTF">2022-04-01T17:45:49Z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0x010100FCA0BFD399B679418B1517283772F1A1</vt:lpwstr>
  </property>
</Properties>
</file>