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746" r:id="rId4"/>
  </p:sldMasterIdLst>
  <p:sldIdLst>
    <p:sldId id="257" r:id="rId5"/>
    <p:sldId id="258" r:id="rId6"/>
    <p:sldId id="259" r:id="rId7"/>
    <p:sldId id="311" r:id="rId8"/>
    <p:sldId id="302" r:id="rId9"/>
    <p:sldId id="290" r:id="rId10"/>
    <p:sldId id="291" r:id="rId11"/>
    <p:sldId id="273" r:id="rId12"/>
    <p:sldId id="265" r:id="rId13"/>
    <p:sldId id="305" r:id="rId14"/>
    <p:sldId id="308" r:id="rId15"/>
    <p:sldId id="303" r:id="rId16"/>
    <p:sldId id="294" r:id="rId17"/>
    <p:sldId id="295" r:id="rId18"/>
    <p:sldId id="296" r:id="rId19"/>
    <p:sldId id="297" r:id="rId20"/>
    <p:sldId id="298" r:id="rId21"/>
    <p:sldId id="299" r:id="rId22"/>
    <p:sldId id="304" r:id="rId23"/>
    <p:sldId id="309" r:id="rId24"/>
    <p:sldId id="274" r:id="rId25"/>
    <p:sldId id="275" r:id="rId26"/>
    <p:sldId id="276" r:id="rId27"/>
    <p:sldId id="278" r:id="rId28"/>
    <p:sldId id="277" r:id="rId29"/>
    <p:sldId id="306" r:id="rId3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BA8B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014" autoAdjust="0"/>
    <p:restoredTop sz="94660"/>
  </p:normalViewPr>
  <p:slideViewPr>
    <p:cSldViewPr snapToGrid="0">
      <p:cViewPr varScale="1">
        <p:scale>
          <a:sx n="103" d="100"/>
          <a:sy n="103" d="100"/>
        </p:scale>
        <p:origin x="292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39E3965E-AC41-4711-9D10-E25ABB132D86}"/>
              </a:ext>
            </a:extLst>
          </p:cNvPr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90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645152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1"/>
                </a:solidFill>
                <a:latin typeface="+mn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1F5DC8C3-BA5F-4EED-BB9A-A14272BD82A1}"/>
              </a:ext>
            </a:extLst>
          </p:cNvPr>
          <p:cNvCxnSpPr/>
          <p:nvPr/>
        </p:nvCxnSpPr>
        <p:spPr>
          <a:xfrm>
            <a:off x="1207658" y="4474741"/>
            <a:ext cx="987552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925CCF1-92C0-4AF3-BFAF-4921631915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84DA70-C731-4C70-880D-CCD4705E623C}" type="datetime1">
              <a:rPr lang="en-US" smtClean="0"/>
              <a:t>4/1/2022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51A78A9-3DFF-4937-A9F2-5D8CF495F3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FAEB271-5CC0-4759-BC6E-8BE53AB227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83314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D5506EE-1026-4F35-9ACC-BD05BE0F9B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2A279-0833-481D-8C56-F67FD0AC6C50}" type="datetime1">
              <a:rPr lang="en-US" smtClean="0"/>
              <a:t>4/1/2022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7696E5F-8D95-4450-AE52-5438E6EDE2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99B2253-74CC-409E-BEB0-F8EFCFCB56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722698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E1B68A5B-D9FA-424B-A4EB-30E7223836B3}"/>
              </a:ext>
            </a:extLst>
          </p:cNvPr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2302"/>
            <a:ext cx="2628900" cy="575989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2302"/>
            <a:ext cx="7734300" cy="5759898"/>
          </a:xfrm>
        </p:spPr>
        <p:txBody>
          <a:bodyPr vert="eaVert" lIns="45720" tIns="0" rIns="45720" bIns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F33D6B0-F070-45C4-A472-19F432BE39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87DA83-5663-4C9C-B9AA-0B40A3DAFF81}" type="datetime1">
              <a:rPr lang="en-US" smtClean="0"/>
              <a:t>4/1/2022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975399F-DAB2-410D-967F-ED17E6F796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F762A46F-6BE5-4D12-9412-5CA7672EA8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618272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54D8B55-9EA8-4B81-8E84-9B93B0A275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E1D723-8F53-4F53-90B0-1982A396982E}" type="datetime1">
              <a:rPr lang="en-US" smtClean="0"/>
              <a:t>4/1/2022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62CA021-2578-47CB-822C-BDDFF7223B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4AAB51D-4141-4682-9375-DAFD5FB9DD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926706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A585C21A-8B93-4657-B5DF-7EAEAD3BE127}"/>
              </a:ext>
            </a:extLst>
          </p:cNvPr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90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663440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1"/>
                </a:solidFill>
                <a:latin typeface="+mn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459DE2C1-4C52-40A3-8959-27B2C1BEBFF6}"/>
              </a:ext>
            </a:extLst>
          </p:cNvPr>
          <p:cNvCxnSpPr/>
          <p:nvPr/>
        </p:nvCxnSpPr>
        <p:spPr>
          <a:xfrm>
            <a:off x="1207658" y="4485132"/>
            <a:ext cx="987552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AF2E137-EC28-48F8-9198-1F02539029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669AF7-7BEB-44E4-9852-375E34362B5B}" type="datetime1">
              <a:rPr lang="en-US" smtClean="0"/>
              <a:t>4/1/2022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89422CD-6F62-4DD6-89EF-07A60B42D2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69C6AFF8-42B4-4D05-969B-9F5FB33555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041625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80" y="2120900"/>
            <a:ext cx="4639736" cy="374819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15944" y="2120900"/>
            <a:ext cx="4639736" cy="374819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782D47D-B0DC-4C40-BCC6-BBBA32584A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AAC38D-0552-4C82-B593-E6124DFADBE2}" type="datetime1">
              <a:rPr lang="en-US" smtClean="0"/>
              <a:t>4/1/2022</a:t>
            </a:fld>
            <a:endParaRPr lang="en-US" dirty="0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4690D34E-7EBD-44B2-83CA-4C126A18D7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2AC511A1-9BBD-42DE-92FB-2AF44F8E97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66630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2057400"/>
            <a:ext cx="4639736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958274"/>
            <a:ext cx="4639736" cy="291082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15944" y="2057400"/>
            <a:ext cx="4639736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515944" y="2958273"/>
            <a:ext cx="4639736" cy="291082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AF8A515-AA94-45D1-9223-5C2272618D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DF0F1C-5577-4ACB-BB62-DF8F3C494C7E}" type="datetime1">
              <a:rPr lang="en-US" smtClean="0"/>
              <a:t>4/1/2022</a:t>
            </a:fld>
            <a:endParaRPr lang="en-US" dirty="0"/>
          </a:p>
        </p:txBody>
      </p:sp>
      <p:sp>
        <p:nvSpPr>
          <p:cNvPr id="11" name="Footer Placeholder 10">
            <a:extLst>
              <a:ext uri="{FF2B5EF4-FFF2-40B4-BE49-F238E27FC236}">
                <a16:creationId xmlns:a16="http://schemas.microsoft.com/office/drawing/2014/main" id="{D052F5BC-98E0-4D60-AD67-9547738B7D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A38552DC-952E-41EA-AAAF-C2187523C0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681946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7392073F-158F-44A3-8913-917AFFC1BC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75B394-D9F9-4F0C-B15D-605F45CB9E9F}" type="datetime1">
              <a:rPr lang="en-US" smtClean="0"/>
              <a:t>4/1/2022</a:t>
            </a:fld>
            <a:endParaRPr lang="en-US" dirty="0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EED72207-24CA-42B7-A975-2F8E41CBA9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D01080F2-251A-4B88-9A62-16F46D724F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118605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A8E9C91B-7EAD-4562-AB0E-DFB9663AECE3}"/>
              </a:ext>
            </a:extLst>
          </p:cNvPr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4E9223F-721F-47BF-9FD5-0F8D12FF0D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667345-2558-425A-8533-9BFDBCE15005}" type="datetime1">
              <a:rPr lang="en-US" smtClean="0"/>
              <a:t>4/1/2022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5915714-6BBA-4593-8591-4E26F7D58D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E06F857-D2E1-44DD-ABDD-EBB739645B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014226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16D90D66-BCB9-4229-A829-628874352AC0}"/>
              </a:ext>
            </a:extLst>
          </p:cNvPr>
          <p:cNvSpPr/>
          <p:nvPr/>
        </p:nvSpPr>
        <p:spPr>
          <a:xfrm>
            <a:off x="16" y="0"/>
            <a:ext cx="4654296" cy="68580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3466" y="786383"/>
            <a:ext cx="3517567" cy="2093975"/>
          </a:xfrm>
        </p:spPr>
        <p:txBody>
          <a:bodyPr anchor="b">
            <a:normAutofit/>
          </a:bodyPr>
          <a:lstStyle>
            <a:lvl1pPr>
              <a:lnSpc>
                <a:spcPct val="90000"/>
              </a:lnSpc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58984" y="812799"/>
            <a:ext cx="5928344" cy="5294757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43465" y="3043050"/>
            <a:ext cx="3517567" cy="3064505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43464" y="6446520"/>
            <a:ext cx="3517568" cy="365125"/>
          </a:xfrm>
        </p:spPr>
        <p:txBody>
          <a:bodyPr/>
          <a:lstStyle>
            <a:lvl1pPr algn="l">
              <a:defRPr/>
            </a:lvl1pPr>
          </a:lstStyle>
          <a:p>
            <a:fld id="{92BEA474-078D-4E9B-9B14-09A87B19DC46}" type="datetime1">
              <a:rPr lang="en-US" smtClean="0"/>
              <a:t>4/1/2022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458983" y="6446520"/>
            <a:ext cx="5334019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3A98EE3D-8CD1-4C3F-BD1C-C98C9596463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332822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DA134939-39C0-4522-A125-A13DFDA66490}"/>
              </a:ext>
            </a:extLst>
          </p:cNvPr>
          <p:cNvSpPr/>
          <p:nvPr/>
        </p:nvSpPr>
        <p:spPr>
          <a:xfrm>
            <a:off x="0" y="4578350"/>
            <a:ext cx="12188825" cy="227965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578350"/>
          </a:xfrm>
          <a:solidFill>
            <a:schemeClr val="bg1">
              <a:lumMod val="85000"/>
            </a:schemeClr>
          </a:solidFill>
        </p:spPr>
        <p:txBody>
          <a:bodyPr lIns="457200" tIns="45720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79" y="4799362"/>
            <a:ext cx="10113645" cy="743682"/>
          </a:xfrm>
        </p:spPr>
        <p:txBody>
          <a:bodyPr tIns="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79" y="5715000"/>
            <a:ext cx="10113264" cy="60960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907D986-8816-4272-A432-0437A28A9828}" type="datetime1">
              <a:rPr lang="en-US" smtClean="0"/>
              <a:t>4/1/2022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097279" y="6446838"/>
            <a:ext cx="6818262" cy="365125"/>
          </a:xfrm>
        </p:spPr>
        <p:txBody>
          <a:bodyPr/>
          <a:lstStyle/>
          <a:p>
            <a:pPr algn="l"/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232677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416A0E3C-60E6-4F39-BC55-5F7C224E1F7C}"/>
              </a:ext>
            </a:extLst>
          </p:cNvPr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2108201"/>
            <a:ext cx="10058400" cy="3760891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218426" y="6446838"/>
            <a:ext cx="2584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rgbClr val="FFFFFF"/>
                </a:solidFill>
              </a:defRPr>
            </a:lvl1pPr>
          </a:lstStyle>
          <a:p>
            <a:fld id="{62D6E202-B606-4609-B914-27C9371A1F6D}" type="datetime1">
              <a:rPr lang="en-US" smtClean="0"/>
              <a:t>4/1/2022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97279" y="6446838"/>
            <a:ext cx="681826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 cap="all" baseline="0"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993582" y="6446838"/>
            <a:ext cx="7800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rgbClr val="FFFFFF"/>
                </a:solidFill>
              </a:defRPr>
            </a:lvl1pPr>
          </a:lstStyle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C5025DAC-8B93-4160-B017-3A274A5828C0}"/>
              </a:ext>
            </a:extLst>
          </p:cNvPr>
          <p:cNvCxnSpPr/>
          <p:nvPr/>
        </p:nvCxnSpPr>
        <p:spPr>
          <a:xfrm>
            <a:off x="1193532" y="1897380"/>
            <a:ext cx="996696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349822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8" r:id="rId1"/>
    <p:sldLayoutId id="2147483749" r:id="rId2"/>
    <p:sldLayoutId id="2147483747" r:id="rId3"/>
    <p:sldLayoutId id="2147483743" r:id="rId4"/>
    <p:sldLayoutId id="2147483738" r:id="rId5"/>
    <p:sldLayoutId id="2147483732" r:id="rId6"/>
    <p:sldLayoutId id="2147483733" r:id="rId7"/>
    <p:sldLayoutId id="2147483734" r:id="rId8"/>
    <p:sldLayoutId id="2147483735" r:id="rId9"/>
    <p:sldLayoutId id="2147483736" r:id="rId10"/>
    <p:sldLayoutId id="2147483737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700" i="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11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19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Tx/>
        <a:buFont typeface="Calibri" pitchFamily="34" charset="0"/>
        <a:buChar char="◦"/>
        <a:defRPr sz="17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Tx/>
        <a:buFont typeface="Calibri" pitchFamily="34" charset="0"/>
        <a:buChar char="◦"/>
        <a:defRPr sz="13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Tx/>
        <a:buFont typeface="Calibri" pitchFamily="34" charset="0"/>
        <a:buChar char="◦"/>
        <a:defRPr sz="13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Tx/>
        <a:buFont typeface="Calibri" pitchFamily="34" charset="0"/>
        <a:buChar char="◦"/>
        <a:defRPr sz="13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hyperlink" Target="mailto:viva@gmu.edu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hyperlink" Target="https://vivalib.org/va/open/survey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2" name="Rectangle 21">
            <a:extLst>
              <a:ext uri="{FF2B5EF4-FFF2-40B4-BE49-F238E27FC236}">
                <a16:creationId xmlns:a16="http://schemas.microsoft.com/office/drawing/2014/main" id="{A9286AD2-18A9-4868-A4E3-7A2097A20810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12192001" cy="685799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8FD68DA-43BA-4508-8DE2-BA9BB7B2FA5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289754" y="639097"/>
            <a:ext cx="6253317" cy="3686015"/>
          </a:xfrm>
        </p:spPr>
        <p:txBody>
          <a:bodyPr>
            <a:normAutofit fontScale="90000"/>
          </a:bodyPr>
          <a:lstStyle/>
          <a:p>
            <a:r>
              <a:rPr lang="en-US" sz="8000" dirty="0"/>
              <a:t>Virginia Course Materials Survey 2021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8E9CFF2-3777-4FF4-A759-8491175B0B7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289753" y="4672739"/>
            <a:ext cx="6269347" cy="1672456"/>
          </a:xfrm>
        </p:spPr>
        <p:txBody>
          <a:bodyPr>
            <a:normAutofit fontScale="92500" lnSpcReduction="10000"/>
          </a:bodyPr>
          <a:lstStyle/>
          <a:p>
            <a:r>
              <a:rPr lang="en-US" sz="2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Initial </a:t>
            </a:r>
            <a:r>
              <a:rPr lang="en-US" sz="24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results, </a:t>
            </a:r>
            <a:r>
              <a:rPr lang="en-US" sz="2400" dirty="0" smtClean="0">
                <a:solidFill>
                  <a:schemeClr val="accent3"/>
                </a:solidFill>
              </a:rPr>
              <a:t>limited to Four Year institution students</a:t>
            </a:r>
            <a:r>
              <a:rPr lang="en-US" sz="24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, April 1, 2022</a:t>
            </a:r>
          </a:p>
          <a:p>
            <a:r>
              <a:rPr lang="en-US" i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A summary report is forthcoming in summer 2022</a:t>
            </a:r>
            <a:endParaRPr lang="en-US" sz="2400" i="1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pic>
        <p:nvPicPr>
          <p:cNvPr id="5" name="Picture 4" descr="A picture containing building, sitting, bench, side&#10;&#10;Description automatically generated">
            <a:extLst>
              <a:ext uri="{FF2B5EF4-FFF2-40B4-BE49-F238E27FC236}">
                <a16:creationId xmlns:a16="http://schemas.microsoft.com/office/drawing/2014/main" id="{282CF6DD-7FE8-4063-9551-1B7BBCE92AB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1" y="1"/>
            <a:ext cx="4635315" cy="6857999"/>
          </a:xfrm>
          <a:prstGeom prst="rect">
            <a:avLst/>
          </a:prstGeom>
        </p:spPr>
      </p:pic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E7A7CD63-7EC3-44F3-95D0-595C4019FF24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427754" y="4498925"/>
            <a:ext cx="5636107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437378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Course-Level Impact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35778" y="5710533"/>
            <a:ext cx="10058400" cy="592721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Four year institution students described </a:t>
            </a:r>
            <a:r>
              <a:rPr lang="en-US" dirty="0"/>
              <a:t>course by course decisions based on course material </a:t>
            </a:r>
            <a:r>
              <a:rPr lang="en-US" dirty="0" smtClean="0"/>
              <a:t>costs, often mentioning the challenge of homework programs/access codes.</a:t>
            </a:r>
            <a:endParaRPr lang="en-US" dirty="0"/>
          </a:p>
        </p:txBody>
      </p:sp>
      <p:sp>
        <p:nvSpPr>
          <p:cNvPr id="8" name="Rounded Rectangular Callout 7"/>
          <p:cNvSpPr/>
          <p:nvPr/>
        </p:nvSpPr>
        <p:spPr>
          <a:xfrm>
            <a:off x="1565189" y="2092232"/>
            <a:ext cx="3583460" cy="1343866"/>
          </a:xfrm>
          <a:prstGeom prst="wedgeRoundRectCallout">
            <a:avLst>
              <a:gd name="adj1" fmla="val -29040"/>
              <a:gd name="adj2" fmla="val 71582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600" dirty="0"/>
              <a:t>“I always check the required books first before registering for the class. I have chosen to not take certain courses even though they interest me due to material </a:t>
            </a:r>
            <a:r>
              <a:rPr lang="en-US" sz="1600" dirty="0" smtClean="0"/>
              <a:t>costs.”</a:t>
            </a:r>
            <a:endParaRPr lang="en-US" sz="1600" dirty="0"/>
          </a:p>
        </p:txBody>
      </p:sp>
      <p:sp>
        <p:nvSpPr>
          <p:cNvPr id="10" name="Rounded Rectangular Callout 9"/>
          <p:cNvSpPr/>
          <p:nvPr/>
        </p:nvSpPr>
        <p:spPr>
          <a:xfrm>
            <a:off x="5792228" y="2021052"/>
            <a:ext cx="4624518" cy="1154633"/>
          </a:xfrm>
          <a:prstGeom prst="wedgeRoundRectCallout">
            <a:avLst>
              <a:gd name="adj1" fmla="val -29803"/>
              <a:gd name="adj2" fmla="val 72726"/>
              <a:gd name="adj3" fmla="val 16667"/>
            </a:avLst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600" dirty="0"/>
              <a:t>“If a course requires an expensive textbook, I will most likely drop the class. I am also likely to drop a class if there are many different required books along with the textbook</a:t>
            </a:r>
            <a:r>
              <a:rPr lang="en-US" sz="1600" dirty="0" smtClean="0"/>
              <a:t>.”</a:t>
            </a:r>
            <a:endParaRPr lang="en-US" sz="1600" dirty="0"/>
          </a:p>
        </p:txBody>
      </p:sp>
      <p:sp>
        <p:nvSpPr>
          <p:cNvPr id="11" name="Rounded Rectangular Callout 10"/>
          <p:cNvSpPr/>
          <p:nvPr/>
        </p:nvSpPr>
        <p:spPr>
          <a:xfrm flipH="1">
            <a:off x="5148649" y="3870929"/>
            <a:ext cx="5387545" cy="1085789"/>
          </a:xfrm>
          <a:prstGeom prst="wedgeRoundRectCallout">
            <a:avLst>
              <a:gd name="adj1" fmla="val -10703"/>
              <a:gd name="adj2" fmla="val 73328"/>
              <a:gd name="adj3" fmla="val 16667"/>
            </a:avLst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600" dirty="0" smtClean="0"/>
              <a:t>“[S]pending </a:t>
            </a:r>
            <a:r>
              <a:rPr lang="en-US" sz="1600" dirty="0"/>
              <a:t>more on materials makes me go into courses begrudgingly, rather than with a positive outlook</a:t>
            </a:r>
            <a:r>
              <a:rPr lang="en-US" sz="1600" dirty="0" smtClean="0"/>
              <a:t>.”</a:t>
            </a:r>
            <a:endParaRPr lang="en-US" sz="1600" dirty="0"/>
          </a:p>
        </p:txBody>
      </p:sp>
      <p:sp>
        <p:nvSpPr>
          <p:cNvPr id="9" name="Rounded Rectangular Callout 8"/>
          <p:cNvSpPr/>
          <p:nvPr/>
        </p:nvSpPr>
        <p:spPr>
          <a:xfrm>
            <a:off x="683740" y="4011374"/>
            <a:ext cx="3826476" cy="931329"/>
          </a:xfrm>
          <a:prstGeom prst="wedgeRoundRectCallout">
            <a:avLst>
              <a:gd name="adj1" fmla="val -29803"/>
              <a:gd name="adj2" fmla="val 72726"/>
              <a:gd name="adj3" fmla="val 16667"/>
            </a:avLst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600" dirty="0"/>
              <a:t>“It is outrageous to pay $200 for an access code to a website for one </a:t>
            </a:r>
            <a:r>
              <a:rPr lang="en-US" sz="1600" dirty="0" smtClean="0"/>
              <a:t>class.”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28072043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Broad Impact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59345" y="5753955"/>
            <a:ext cx="10058400" cy="592721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Four year institution students also mentioned the impact of course </a:t>
            </a:r>
            <a:r>
              <a:rPr lang="en-US" dirty="0"/>
              <a:t>material </a:t>
            </a:r>
            <a:r>
              <a:rPr lang="en-US" dirty="0" smtClean="0"/>
              <a:t>costs on their life and wellness.</a:t>
            </a:r>
            <a:endParaRPr lang="en-US" dirty="0"/>
          </a:p>
        </p:txBody>
      </p:sp>
      <p:sp>
        <p:nvSpPr>
          <p:cNvPr id="8" name="Rounded Rectangular Callout 7"/>
          <p:cNvSpPr/>
          <p:nvPr/>
        </p:nvSpPr>
        <p:spPr>
          <a:xfrm>
            <a:off x="5529648" y="3635474"/>
            <a:ext cx="5974492" cy="1706686"/>
          </a:xfrm>
          <a:prstGeom prst="wedgeRoundRectCallout">
            <a:avLst>
              <a:gd name="adj1" fmla="val -29040"/>
              <a:gd name="adj2" fmla="val 71582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600" dirty="0"/>
              <a:t>“Having to come out of my own pocket to pay for course materials has been a major hindrance to college students, and speaking from experience, has become a stressful process. If I am overwhelmed from having to pay for things that I feel should be provided by the school, it makes it harder for me put all my energy and focus into my school </a:t>
            </a:r>
            <a:r>
              <a:rPr lang="en-US" sz="1600" dirty="0" smtClean="0"/>
              <a:t>work.”</a:t>
            </a:r>
            <a:endParaRPr lang="en-US" sz="1600" dirty="0"/>
          </a:p>
        </p:txBody>
      </p:sp>
      <p:sp>
        <p:nvSpPr>
          <p:cNvPr id="10" name="Rounded Rectangular Callout 9"/>
          <p:cNvSpPr/>
          <p:nvPr/>
        </p:nvSpPr>
        <p:spPr>
          <a:xfrm>
            <a:off x="1674339" y="2035856"/>
            <a:ext cx="3725564" cy="2017160"/>
          </a:xfrm>
          <a:prstGeom prst="wedgeRoundRectCallout">
            <a:avLst>
              <a:gd name="adj1" fmla="val -29803"/>
              <a:gd name="adj2" fmla="val 72726"/>
              <a:gd name="adj3" fmla="val 16667"/>
            </a:avLst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600" dirty="0"/>
              <a:t>“I pay for school on my own as well as everyday things such as rent, groceries, etc. and when textbooks can cost almost $500 that is a month of my rent. I take my chances on not having the book because I definitely need a place to live.”</a:t>
            </a:r>
          </a:p>
        </p:txBody>
      </p:sp>
      <p:sp>
        <p:nvSpPr>
          <p:cNvPr id="11" name="Rounded Rectangular Callout 10"/>
          <p:cNvSpPr/>
          <p:nvPr/>
        </p:nvSpPr>
        <p:spPr>
          <a:xfrm flipH="1">
            <a:off x="6412053" y="1969211"/>
            <a:ext cx="3405390" cy="1306804"/>
          </a:xfrm>
          <a:prstGeom prst="wedgeRoundRectCallout">
            <a:avLst>
              <a:gd name="adj1" fmla="val -10703"/>
              <a:gd name="adj2" fmla="val 73328"/>
              <a:gd name="adj3" fmla="val 16667"/>
            </a:avLst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600" dirty="0"/>
              <a:t>“By spending money on materials, I couldn't spend money on other needs (groceries, bills, gas) or supplies (pencils, paper, binder) that were needed</a:t>
            </a:r>
            <a:r>
              <a:rPr lang="en-US" sz="1600" dirty="0" smtClean="0"/>
              <a:t>.”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1550421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000" dirty="0" smtClean="0"/>
              <a:t>Examining Educational Equity</a:t>
            </a:r>
            <a:endParaRPr lang="en-US" sz="60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01969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Identified Areas of Concern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97280" y="2108200"/>
            <a:ext cx="10058400" cy="4490307"/>
          </a:xfrm>
        </p:spPr>
        <p:txBody>
          <a:bodyPr>
            <a:normAutofit fontScale="85000" lnSpcReduction="20000"/>
          </a:bodyPr>
          <a:lstStyle/>
          <a:p>
            <a:r>
              <a:rPr lang="en-US" sz="2300" dirty="0" smtClean="0">
                <a:solidFill>
                  <a:schemeClr val="tx1"/>
                </a:solidFill>
              </a:rPr>
              <a:t>The Survey Task Force identified seven demographic areas of particular concern:</a:t>
            </a:r>
          </a:p>
          <a:p>
            <a:r>
              <a:rPr lang="en-US" sz="2300" b="1" dirty="0" smtClean="0">
                <a:solidFill>
                  <a:schemeClr val="tx1"/>
                </a:solidFill>
              </a:rPr>
              <a:t>Funding Sources (percentages are specific to four year institution students):</a:t>
            </a:r>
            <a:endParaRPr lang="en-US" sz="2300" b="1" dirty="0">
              <a:solidFill>
                <a:schemeClr val="tx1"/>
              </a:solidFill>
            </a:endParaRPr>
          </a:p>
          <a:p>
            <a:r>
              <a:rPr lang="en-US" dirty="0" smtClean="0">
                <a:solidFill>
                  <a:schemeClr val="accent3"/>
                </a:solidFill>
              </a:rPr>
              <a:t>26% </a:t>
            </a:r>
            <a:r>
              <a:rPr lang="en-US" dirty="0"/>
              <a:t>are using the </a:t>
            </a:r>
            <a:r>
              <a:rPr lang="en-US" dirty="0">
                <a:solidFill>
                  <a:schemeClr val="accent3"/>
                </a:solidFill>
              </a:rPr>
              <a:t>Pell Grant Program </a:t>
            </a:r>
            <a:r>
              <a:rPr lang="en-US" dirty="0"/>
              <a:t>to fund their education</a:t>
            </a:r>
          </a:p>
          <a:p>
            <a:r>
              <a:rPr lang="en-US" dirty="0" smtClean="0">
                <a:solidFill>
                  <a:schemeClr val="accent3"/>
                </a:solidFill>
              </a:rPr>
              <a:t>40% </a:t>
            </a:r>
            <a:r>
              <a:rPr lang="en-US" dirty="0"/>
              <a:t>are using </a:t>
            </a:r>
            <a:r>
              <a:rPr lang="en-US" dirty="0">
                <a:solidFill>
                  <a:schemeClr val="accent3"/>
                </a:solidFill>
              </a:rPr>
              <a:t>Education Loans </a:t>
            </a:r>
            <a:r>
              <a:rPr lang="en-US" dirty="0"/>
              <a:t>to fund their education</a:t>
            </a:r>
          </a:p>
          <a:p>
            <a:r>
              <a:rPr lang="en-US" dirty="0" smtClean="0">
                <a:solidFill>
                  <a:schemeClr val="accent3"/>
                </a:solidFill>
              </a:rPr>
              <a:t>10% </a:t>
            </a:r>
            <a:r>
              <a:rPr lang="en-US" dirty="0">
                <a:solidFill>
                  <a:schemeClr val="tx2"/>
                </a:solidFill>
              </a:rPr>
              <a:t>are using </a:t>
            </a:r>
            <a:r>
              <a:rPr lang="en-US" dirty="0">
                <a:solidFill>
                  <a:schemeClr val="accent3"/>
                </a:solidFill>
              </a:rPr>
              <a:t>Full Time Job(s) </a:t>
            </a:r>
            <a:r>
              <a:rPr lang="en-US" dirty="0">
                <a:solidFill>
                  <a:schemeClr val="tx2"/>
                </a:solidFill>
              </a:rPr>
              <a:t>to fund their education</a:t>
            </a:r>
            <a:r>
              <a:rPr lang="en-US" dirty="0">
                <a:solidFill>
                  <a:schemeClr val="accent3"/>
                </a:solidFill>
              </a:rPr>
              <a:t>	</a:t>
            </a:r>
          </a:p>
          <a:p>
            <a:r>
              <a:rPr lang="en-US" sz="2300" b="1" dirty="0" smtClean="0">
                <a:solidFill>
                  <a:schemeClr val="tx1"/>
                </a:solidFill>
              </a:rPr>
              <a:t>Social </a:t>
            </a:r>
            <a:r>
              <a:rPr lang="en-US" sz="2300" b="1" dirty="0">
                <a:solidFill>
                  <a:schemeClr val="tx1"/>
                </a:solidFill>
              </a:rPr>
              <a:t>Aspects </a:t>
            </a:r>
            <a:r>
              <a:rPr lang="en-US" sz="2300" b="1" dirty="0" smtClean="0">
                <a:solidFill>
                  <a:schemeClr val="tx1"/>
                </a:solidFill>
              </a:rPr>
              <a:t>(percentages are specific </a:t>
            </a:r>
            <a:r>
              <a:rPr lang="en-US" sz="2300" b="1" dirty="0">
                <a:solidFill>
                  <a:schemeClr val="tx1"/>
                </a:solidFill>
              </a:rPr>
              <a:t>to </a:t>
            </a:r>
            <a:r>
              <a:rPr lang="en-US" sz="2300" b="1" dirty="0" smtClean="0">
                <a:solidFill>
                  <a:schemeClr val="tx1"/>
                </a:solidFill>
              </a:rPr>
              <a:t>four year </a:t>
            </a:r>
            <a:r>
              <a:rPr lang="en-US" sz="2300" b="1" dirty="0">
                <a:solidFill>
                  <a:schemeClr val="tx1"/>
                </a:solidFill>
              </a:rPr>
              <a:t>institution students):</a:t>
            </a:r>
          </a:p>
          <a:p>
            <a:r>
              <a:rPr lang="en-US" dirty="0" smtClean="0">
                <a:solidFill>
                  <a:schemeClr val="accent3"/>
                </a:solidFill>
              </a:rPr>
              <a:t>41% </a:t>
            </a:r>
            <a:r>
              <a:rPr lang="en-US" dirty="0"/>
              <a:t>selected a </a:t>
            </a:r>
            <a:r>
              <a:rPr lang="en-US" dirty="0">
                <a:solidFill>
                  <a:schemeClr val="tx1"/>
                </a:solidFill>
              </a:rPr>
              <a:t>race/ethnicity </a:t>
            </a:r>
            <a:r>
              <a:rPr lang="en-US" dirty="0"/>
              <a:t>other than or in addition to White (defined here as </a:t>
            </a:r>
            <a:r>
              <a:rPr lang="en-US" dirty="0">
                <a:solidFill>
                  <a:schemeClr val="accent3"/>
                </a:solidFill>
              </a:rPr>
              <a:t>Non White-Only</a:t>
            </a:r>
            <a:r>
              <a:rPr lang="en-US" dirty="0"/>
              <a:t>)</a:t>
            </a:r>
          </a:p>
          <a:p>
            <a:r>
              <a:rPr lang="en-US" dirty="0" smtClean="0">
                <a:solidFill>
                  <a:schemeClr val="accent3"/>
                </a:solidFill>
              </a:rPr>
              <a:t>25%</a:t>
            </a:r>
            <a:r>
              <a:rPr lang="en-US" dirty="0" smtClean="0"/>
              <a:t> </a:t>
            </a:r>
            <a:r>
              <a:rPr lang="en-US" dirty="0"/>
              <a:t>identify as </a:t>
            </a:r>
            <a:r>
              <a:rPr lang="en-US" dirty="0">
                <a:solidFill>
                  <a:schemeClr val="accent3"/>
                </a:solidFill>
              </a:rPr>
              <a:t>First Generation </a:t>
            </a:r>
            <a:r>
              <a:rPr lang="en-US" dirty="0"/>
              <a:t>students</a:t>
            </a:r>
          </a:p>
          <a:p>
            <a:r>
              <a:rPr lang="en-US" dirty="0" smtClean="0">
                <a:solidFill>
                  <a:schemeClr val="accent3"/>
                </a:solidFill>
              </a:rPr>
              <a:t>13%</a:t>
            </a:r>
            <a:r>
              <a:rPr lang="en-US" dirty="0" smtClean="0"/>
              <a:t> </a:t>
            </a:r>
            <a:r>
              <a:rPr lang="en-US" dirty="0"/>
              <a:t>are </a:t>
            </a:r>
            <a:r>
              <a:rPr lang="en-US" dirty="0">
                <a:solidFill>
                  <a:schemeClr val="accent3"/>
                </a:solidFill>
              </a:rPr>
              <a:t>currently taking care </a:t>
            </a:r>
            <a:r>
              <a:rPr lang="en-US" dirty="0"/>
              <a:t>of children, parents, or other family members</a:t>
            </a:r>
          </a:p>
          <a:p>
            <a:r>
              <a:rPr lang="en-US" dirty="0" smtClean="0">
                <a:solidFill>
                  <a:schemeClr val="accent3"/>
                </a:solidFill>
              </a:rPr>
              <a:t>10% </a:t>
            </a:r>
            <a:r>
              <a:rPr lang="en-US" dirty="0"/>
              <a:t>identified as having a </a:t>
            </a:r>
            <a:r>
              <a:rPr lang="en-US" dirty="0">
                <a:solidFill>
                  <a:schemeClr val="accent3"/>
                </a:solidFill>
              </a:rPr>
              <a:t>Disability</a:t>
            </a:r>
            <a:r>
              <a:rPr lang="en-US" dirty="0"/>
              <a:t>, and over half of these said that their disability affects how they use course materials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941586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Populations of Concern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755388" y="5432142"/>
            <a:ext cx="613295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The number of areas of concern an individual student had was tracked to see if there were patterns in responses.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62299" y="2106789"/>
            <a:ext cx="5417133" cy="32560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5110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Worry about Course Material Costs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06032" y="5542243"/>
            <a:ext cx="10058400" cy="821487"/>
          </a:xfrm>
        </p:spPr>
        <p:txBody>
          <a:bodyPr>
            <a:normAutofit/>
          </a:bodyPr>
          <a:lstStyle/>
          <a:p>
            <a:pPr algn="ctr"/>
            <a:r>
              <a:rPr lang="en-US" sz="1800" dirty="0" smtClean="0"/>
              <a:t>All but one </a:t>
            </a:r>
            <a:r>
              <a:rPr lang="en-US" sz="1800" dirty="0"/>
              <a:t>of the areas of concern had higher proportions of </a:t>
            </a:r>
            <a:r>
              <a:rPr lang="en-US" sz="1800" dirty="0" smtClean="0"/>
              <a:t>four year institution students who were “Extremely worried” about meeting their course materials costs than the overall group.</a:t>
            </a:r>
            <a:endParaRPr lang="en-US" sz="18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27217" y="1966118"/>
            <a:ext cx="5816030" cy="34958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24804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Worry about Course Material Costs</a:t>
            </a: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1221129" y="5393961"/>
            <a:ext cx="10058400" cy="877093"/>
          </a:xfrm>
          <a:prstGeom prst="rect">
            <a:avLst/>
          </a:prstGeom>
        </p:spPr>
        <p:txBody>
          <a:bodyPr vert="horz" lIns="0" tIns="45720" rIns="0" bIns="45720" rtlCol="0">
            <a:normAutofit fontScale="85000" lnSpcReduction="10000"/>
          </a:bodyPr>
          <a:lstStyle>
            <a:lvl1pPr marL="91440" indent="-91440" algn="l" defTabSz="914400" rtl="0" eaLnBrk="1" latinLnBrk="0" hangingPunct="1">
              <a:lnSpc>
                <a:spcPct val="11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19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Tx/>
              <a:buFont typeface="Calibri" pitchFamily="34" charset="0"/>
              <a:buChar char="◦"/>
              <a:defRPr sz="17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Tx/>
              <a:buFont typeface="Calibri" pitchFamily="34" charset="0"/>
              <a:buChar char="◦"/>
              <a:defRPr sz="13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Tx/>
              <a:buFont typeface="Calibri" pitchFamily="34" charset="0"/>
              <a:buChar char="◦"/>
              <a:defRPr sz="13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Tx/>
              <a:buFont typeface="Calibri" pitchFamily="34" charset="0"/>
              <a:buChar char="◦"/>
              <a:defRPr sz="13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The effect on </a:t>
            </a:r>
            <a:r>
              <a:rPr lang="en-US" dirty="0" smtClean="0"/>
              <a:t>four year institution student </a:t>
            </a:r>
            <a:r>
              <a:rPr lang="en-US" dirty="0"/>
              <a:t>worry grew with increasing numbers of the seven areas of concern identified.  A First Generation, disabled student using Pell Grant funding, for example, would be more likely to be “Extremely Worried” about meeting course material costs than a student without any of the areas.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138842" y="2070128"/>
            <a:ext cx="5473818" cy="3278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85925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Academic Career Impact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97280" y="5671432"/>
            <a:ext cx="10058400" cy="592721"/>
          </a:xfrm>
        </p:spPr>
        <p:txBody>
          <a:bodyPr>
            <a:normAutofit fontScale="92500" lnSpcReduction="20000"/>
          </a:bodyPr>
          <a:lstStyle/>
          <a:p>
            <a:pPr algn="ctr"/>
            <a:r>
              <a:rPr lang="en-US" dirty="0" smtClean="0">
                <a:solidFill>
                  <a:schemeClr val="tx2"/>
                </a:solidFill>
              </a:rPr>
              <a:t>Four year institution students </a:t>
            </a:r>
            <a:r>
              <a:rPr lang="en-US" dirty="0">
                <a:solidFill>
                  <a:schemeClr val="tx2"/>
                </a:solidFill>
              </a:rPr>
              <a:t>in the areas of concern </a:t>
            </a:r>
            <a:r>
              <a:rPr lang="en-US" dirty="0" smtClean="0">
                <a:solidFill>
                  <a:schemeClr val="tx2"/>
                </a:solidFill>
              </a:rPr>
              <a:t>often showed </a:t>
            </a:r>
            <a:r>
              <a:rPr lang="en-US" dirty="0">
                <a:solidFill>
                  <a:schemeClr val="tx2"/>
                </a:solidFill>
              </a:rPr>
              <a:t>higher percentages </a:t>
            </a:r>
            <a:r>
              <a:rPr lang="en-US" dirty="0" smtClean="0">
                <a:solidFill>
                  <a:schemeClr val="tx2"/>
                </a:solidFill>
              </a:rPr>
              <a:t>dealing with academic career challenges from the cost of required course materials </a:t>
            </a:r>
            <a:r>
              <a:rPr lang="en-US" dirty="0">
                <a:solidFill>
                  <a:schemeClr val="tx2"/>
                </a:solidFill>
              </a:rPr>
              <a:t>than the overall population.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75949" y="2091864"/>
            <a:ext cx="6565961" cy="32250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50400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Academic Career Impact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73304" y="5528560"/>
            <a:ext cx="8917582" cy="822091"/>
          </a:xfrm>
        </p:spPr>
        <p:txBody>
          <a:bodyPr>
            <a:normAutofit/>
          </a:bodyPr>
          <a:lstStyle/>
          <a:p>
            <a:pPr algn="ctr"/>
            <a:r>
              <a:rPr lang="en-US" dirty="0"/>
              <a:t>The effect on academic career </a:t>
            </a:r>
            <a:r>
              <a:rPr lang="en-US" dirty="0" smtClean="0"/>
              <a:t>challenges for four year institution students grew </a:t>
            </a:r>
            <a:r>
              <a:rPr lang="en-US" dirty="0"/>
              <a:t>with increasing numbers of the seven areas of concern </a:t>
            </a:r>
            <a:r>
              <a:rPr lang="en-US" dirty="0" smtClean="0"/>
              <a:t>identified.</a:t>
            </a:r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32179" y="2070845"/>
            <a:ext cx="8199831" cy="33835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05154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000" dirty="0" smtClean="0"/>
              <a:t>Examining Course Materials</a:t>
            </a:r>
            <a:endParaRPr lang="en-US" sz="60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13393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Rectangle 46">
            <a:extLst>
              <a:ext uri="{FF2B5EF4-FFF2-40B4-BE49-F238E27FC236}">
                <a16:creationId xmlns:a16="http://schemas.microsoft.com/office/drawing/2014/main" id="{FBDCECDC-EEE3-4128-AA5E-82A8C08796E8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07" y="0"/>
            <a:ext cx="121920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AB2EA78-AEB3-469B-9025-3B17201A457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892168"/>
          </a:xfrm>
        </p:spPr>
        <p:txBody>
          <a:bodyPr anchor="ctr">
            <a:normAutofit/>
          </a:bodyPr>
          <a:lstStyle/>
          <a:p>
            <a:pPr lvl="0"/>
            <a:r>
              <a:rPr lang="en-US" sz="4000" i="1" dirty="0">
                <a:solidFill>
                  <a:srgbClr val="FFFFFF"/>
                </a:solidFill>
              </a:rPr>
              <a:t>“Paying for school out of pocket was always a challenge, but affording textbooks in addition felt the </a:t>
            </a:r>
            <a:r>
              <a:rPr lang="en-US" sz="4000" i="1" dirty="0" smtClean="0">
                <a:solidFill>
                  <a:srgbClr val="FFFFFF"/>
                </a:solidFill>
              </a:rPr>
              <a:t>hardest.”</a:t>
            </a:r>
            <a:endParaRPr lang="en-US" sz="4000" i="1" dirty="0">
              <a:solidFill>
                <a:srgbClr val="FFFFFF"/>
              </a:solidFill>
            </a:endParaRPr>
          </a:p>
        </p:txBody>
      </p:sp>
      <p:sp>
        <p:nvSpPr>
          <p:cNvPr id="49" name="Rectangle 48">
            <a:extLst>
              <a:ext uri="{FF2B5EF4-FFF2-40B4-BE49-F238E27FC236}">
                <a16:creationId xmlns:a16="http://schemas.microsoft.com/office/drawing/2014/main" id="{4260EDE0-989C-4E16-AF94-F652294D828E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07" y="4953000"/>
            <a:ext cx="12188952" cy="19050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55E1F2F-E259-4EA8-9FFD-3A10AF54185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00051" y="5225240"/>
            <a:ext cx="10058400" cy="1143000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FFFFFF"/>
                </a:solidFill>
              </a:rPr>
              <a:t>- </a:t>
            </a:r>
            <a:r>
              <a:rPr lang="en-US" dirty="0" smtClean="0">
                <a:solidFill>
                  <a:srgbClr val="FFFFFF"/>
                </a:solidFill>
              </a:rPr>
              <a:t>Four year institution Student </a:t>
            </a:r>
            <a:r>
              <a:rPr lang="en-US" dirty="0">
                <a:solidFill>
                  <a:srgbClr val="FFFFFF"/>
                </a:solidFill>
              </a:rPr>
              <a:t>respondent</a:t>
            </a:r>
          </a:p>
        </p:txBody>
      </p:sp>
    </p:spTree>
    <p:extLst>
      <p:ext uri="{BB962C8B-B14F-4D97-AF65-F5344CB8AC3E}">
        <p14:creationId xmlns:p14="http://schemas.microsoft.com/office/powerpoint/2010/main" val="1917146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Course Materials Expenditures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675654" y="5512461"/>
            <a:ext cx="877329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Around half of the four year institution students noted that they had spent between $101 and $300 on course materials this </a:t>
            </a:r>
            <a:r>
              <a:rPr lang="en-US" dirty="0"/>
              <a:t>semester around a third had spent between $301 and $600; and 3</a:t>
            </a:r>
            <a:r>
              <a:rPr lang="en-US" dirty="0" smtClean="0"/>
              <a:t>% had spent more than $601.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656763" y="2026655"/>
            <a:ext cx="6841053" cy="33794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97063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Required Materials</a:t>
            </a: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1346549" y="5548420"/>
            <a:ext cx="9039305" cy="753526"/>
          </a:xfrm>
          <a:prstGeom prst="rect">
            <a:avLst/>
          </a:prstGeom>
        </p:spPr>
        <p:txBody>
          <a:bodyPr vert="horz" lIns="0" tIns="45720" rIns="0" bIns="45720" rtlCol="0">
            <a:normAutofit fontScale="85000" lnSpcReduction="20000"/>
          </a:bodyPr>
          <a:lstStyle>
            <a:lvl1pPr marL="91440" indent="-91440" algn="l" defTabSz="914400" rtl="0" eaLnBrk="1" latinLnBrk="0" hangingPunct="1">
              <a:lnSpc>
                <a:spcPct val="11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19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Tx/>
              <a:buFont typeface="Calibri" pitchFamily="34" charset="0"/>
              <a:buChar char="◦"/>
              <a:defRPr sz="17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Tx/>
              <a:buFont typeface="Calibri" pitchFamily="34" charset="0"/>
              <a:buChar char="◦"/>
              <a:defRPr sz="13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Tx/>
              <a:buFont typeface="Calibri" pitchFamily="34" charset="0"/>
              <a:buChar char="◦"/>
              <a:defRPr sz="13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Tx/>
              <a:buFont typeface="Calibri" pitchFamily="34" charset="0"/>
              <a:buChar char="◦"/>
              <a:defRPr sz="13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dirty="0" smtClean="0"/>
              <a:t>Four year institution students reported that, on average, around 1.6 courses in the current semester or quarter did not require them to buy course materials.  As a group, they did not buy required course materials for an average of 1.3 courses, although they may have rented them.</a:t>
            </a:r>
            <a:endParaRPr lang="en-US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160425" y="2060903"/>
            <a:ext cx="5544871" cy="33328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79220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Course Materials Value</a:t>
            </a: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685565" y="5523469"/>
            <a:ext cx="10750377" cy="592721"/>
          </a:xfrm>
          <a:prstGeom prst="rect">
            <a:avLst/>
          </a:prstGeom>
        </p:spPr>
        <p:txBody>
          <a:bodyPr vert="horz" lIns="0" tIns="45720" rIns="0" bIns="45720" rtlCol="0">
            <a:noAutofit/>
          </a:bodyPr>
          <a:lstStyle>
            <a:lvl1pPr marL="91440" indent="-91440" algn="l" defTabSz="914400" rtl="0" eaLnBrk="1" latinLnBrk="0" hangingPunct="1">
              <a:lnSpc>
                <a:spcPct val="11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19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Tx/>
              <a:buFont typeface="Calibri" pitchFamily="34" charset="0"/>
              <a:buChar char="◦"/>
              <a:defRPr sz="17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Tx/>
              <a:buFont typeface="Calibri" pitchFamily="34" charset="0"/>
              <a:buChar char="◦"/>
              <a:defRPr sz="13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Tx/>
              <a:buFont typeface="Calibri" pitchFamily="34" charset="0"/>
              <a:buChar char="◦"/>
              <a:defRPr sz="13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Tx/>
              <a:buFont typeface="Calibri" pitchFamily="34" charset="0"/>
              <a:buChar char="◦"/>
              <a:defRPr sz="13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600" dirty="0"/>
              <a:t>The most commonly cited reason to buy (rather than rent) course materials was anticipation of future use</a:t>
            </a:r>
            <a:r>
              <a:rPr lang="en-US" sz="1600" dirty="0"/>
              <a:t>. </a:t>
            </a:r>
            <a:r>
              <a:rPr lang="en-US" sz="1600" dirty="0" smtClean="0"/>
              <a:t>If future </a:t>
            </a:r>
            <a:r>
              <a:rPr lang="en-US" sz="1600" dirty="0"/>
              <a:t>use is an important consideration for Virginia students, </a:t>
            </a:r>
            <a:r>
              <a:rPr lang="en-US" sz="1600" dirty="0" smtClean="0"/>
              <a:t>there may be issues when students only </a:t>
            </a:r>
            <a:r>
              <a:rPr lang="en-US" sz="1600" dirty="0"/>
              <a:t>have access to course materials for a limited </a:t>
            </a:r>
            <a:r>
              <a:rPr lang="en-US" sz="1600" dirty="0" smtClean="0"/>
              <a:t>time, such as </a:t>
            </a:r>
            <a:r>
              <a:rPr lang="en-US" sz="1600" dirty="0"/>
              <a:t>through access </a:t>
            </a:r>
            <a:r>
              <a:rPr lang="en-US" sz="1600" dirty="0" smtClean="0"/>
              <a:t>codes</a:t>
            </a:r>
            <a:r>
              <a:rPr lang="en-US" sz="1600" dirty="0"/>
              <a:t>.</a:t>
            </a:r>
            <a:endParaRPr lang="en-US" sz="1600" dirty="0"/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896269" y="2063766"/>
            <a:ext cx="6230117" cy="34597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72929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Course Materials Value</a:t>
            </a: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1606041" y="5362833"/>
            <a:ext cx="9070197" cy="1013087"/>
          </a:xfrm>
          <a:prstGeom prst="rect">
            <a:avLst/>
          </a:prstGeom>
        </p:spPr>
        <p:txBody>
          <a:bodyPr vert="horz" lIns="0" tIns="45720" rIns="0" bIns="45720" rtlCol="0">
            <a:normAutofit fontScale="92500"/>
          </a:bodyPr>
          <a:lstStyle>
            <a:lvl1pPr marL="91440" indent="-91440" algn="l" defTabSz="914400" rtl="0" eaLnBrk="1" latinLnBrk="0" hangingPunct="1">
              <a:lnSpc>
                <a:spcPct val="11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19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Tx/>
              <a:buFont typeface="Calibri" pitchFamily="34" charset="0"/>
              <a:buChar char="◦"/>
              <a:defRPr sz="17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Tx/>
              <a:buFont typeface="Calibri" pitchFamily="34" charset="0"/>
              <a:buChar char="◦"/>
              <a:defRPr sz="13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Tx/>
              <a:buFont typeface="Calibri" pitchFamily="34" charset="0"/>
              <a:buChar char="◦"/>
              <a:defRPr sz="13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Tx/>
              <a:buFont typeface="Calibri" pitchFamily="34" charset="0"/>
              <a:buChar char="◦"/>
              <a:defRPr sz="13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dirty="0"/>
              <a:t>The most important characteristics that made course materials worthwhile to buy and own </a:t>
            </a:r>
            <a:r>
              <a:rPr lang="en-US" dirty="0" smtClean="0"/>
              <a:t>for students at four year institutions were </a:t>
            </a:r>
            <a:r>
              <a:rPr lang="en-US" dirty="0"/>
              <a:t>that they were affordable/free, easy to access, actively used throughout the course, and essential to successful completion of the course.</a:t>
            </a:r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727496" y="2131673"/>
            <a:ext cx="4797968" cy="32311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69880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Course Materials Value</a:t>
            </a: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1606041" y="5362833"/>
            <a:ext cx="9070197" cy="1013087"/>
          </a:xfrm>
          <a:prstGeom prst="rect">
            <a:avLst/>
          </a:prstGeom>
        </p:spPr>
        <p:txBody>
          <a:bodyPr vert="horz" lIns="0" tIns="45720" rIns="0" bIns="45720" rtlCol="0">
            <a:normAutofit lnSpcReduction="10000"/>
          </a:bodyPr>
          <a:lstStyle>
            <a:lvl1pPr marL="91440" indent="-91440" algn="l" defTabSz="914400" rtl="0" eaLnBrk="1" latinLnBrk="0" hangingPunct="1">
              <a:lnSpc>
                <a:spcPct val="11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19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Tx/>
              <a:buFont typeface="Calibri" pitchFamily="34" charset="0"/>
              <a:buChar char="◦"/>
              <a:defRPr sz="17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Tx/>
              <a:buFont typeface="Calibri" pitchFamily="34" charset="0"/>
              <a:buChar char="◦"/>
              <a:defRPr sz="13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Tx/>
              <a:buFont typeface="Calibri" pitchFamily="34" charset="0"/>
              <a:buChar char="◦"/>
              <a:defRPr sz="13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Tx/>
              <a:buFont typeface="Calibri" pitchFamily="34" charset="0"/>
              <a:buChar char="◦"/>
              <a:defRPr sz="13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dirty="0"/>
              <a:t>The most helpful aspects of course materials </a:t>
            </a:r>
            <a:r>
              <a:rPr lang="en-US" dirty="0" smtClean="0"/>
              <a:t>for students from four year institutions were </a:t>
            </a:r>
            <a:r>
              <a:rPr lang="en-US" dirty="0"/>
              <a:t>the ability to access them from anywhere (e.g. offline) and the ability to obtain a print version.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313865" y="2013950"/>
            <a:ext cx="5625229" cy="32689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04279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Print vs. Electronic</a:t>
            </a: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1606041" y="5362833"/>
            <a:ext cx="9070197" cy="1013087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>
            <a:lvl1pPr marL="91440" indent="-91440" algn="l" defTabSz="914400" rtl="0" eaLnBrk="1" latinLnBrk="0" hangingPunct="1">
              <a:lnSpc>
                <a:spcPct val="11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19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Tx/>
              <a:buFont typeface="Calibri" pitchFamily="34" charset="0"/>
              <a:buChar char="◦"/>
              <a:defRPr sz="17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Tx/>
              <a:buFont typeface="Calibri" pitchFamily="34" charset="0"/>
              <a:buChar char="◦"/>
              <a:defRPr sz="13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Tx/>
              <a:buFont typeface="Calibri" pitchFamily="34" charset="0"/>
              <a:buChar char="◦"/>
              <a:defRPr sz="13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Tx/>
              <a:buFont typeface="Calibri" pitchFamily="34" charset="0"/>
              <a:buChar char="◦"/>
              <a:defRPr sz="13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dirty="0"/>
              <a:t>Slightly </a:t>
            </a:r>
            <a:r>
              <a:rPr lang="en-US" dirty="0" smtClean="0"/>
              <a:t>more </a:t>
            </a:r>
            <a:r>
              <a:rPr lang="en-US" dirty="0"/>
              <a:t>than half of </a:t>
            </a:r>
            <a:r>
              <a:rPr lang="en-US" dirty="0" smtClean="0"/>
              <a:t>four year institution respondents </a:t>
            </a:r>
            <a:r>
              <a:rPr lang="en-US" dirty="0"/>
              <a:t>preferred the print format for course materials, </a:t>
            </a:r>
            <a:r>
              <a:rPr lang="en-US" dirty="0" smtClean="0"/>
              <a:t>and around a quarter said </a:t>
            </a:r>
            <a:r>
              <a:rPr lang="en-US" dirty="0"/>
              <a:t>that it depends.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475839" y="2103664"/>
            <a:ext cx="5227035" cy="30305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23627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Next Steps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This is intended to be a soft release of initial findings so that institutions can begin to discuss the local and statewide implications of the results.</a:t>
            </a:r>
          </a:p>
          <a:p>
            <a:r>
              <a:rPr lang="en-US" dirty="0" smtClean="0"/>
              <a:t>A summary report is planned for Summer 2022.</a:t>
            </a:r>
          </a:p>
          <a:p>
            <a:r>
              <a:rPr lang="en-US" dirty="0" smtClean="0"/>
              <a:t>If you have any questions, please contact </a:t>
            </a:r>
            <a:r>
              <a:rPr lang="en-US" dirty="0" smtClean="0">
                <a:hlinkClick r:id="rId2"/>
              </a:rPr>
              <a:t>viva@gmu.edu</a:t>
            </a:r>
            <a:r>
              <a:rPr lang="en-US" dirty="0" smtClean="0"/>
              <a:t>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150307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Virginia Course Materials Survey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Conducted from October 1-December 31, 2021</a:t>
            </a:r>
          </a:p>
          <a:p>
            <a:r>
              <a:rPr lang="en-US" dirty="0"/>
              <a:t>More than 5,600 valid student responses from 41 institutions were received, reflecting an overall response rate of 10%. </a:t>
            </a:r>
          </a:p>
          <a:p>
            <a:r>
              <a:rPr lang="en-US" dirty="0"/>
              <a:t>Overarching research questions of the survey:</a:t>
            </a:r>
          </a:p>
          <a:p>
            <a:pPr lvl="1"/>
            <a:r>
              <a:rPr lang="en-US" dirty="0"/>
              <a:t>What is the impact of course material costs on educational equity among Virginia students?</a:t>
            </a:r>
          </a:p>
          <a:p>
            <a:pPr lvl="1"/>
            <a:r>
              <a:rPr lang="en-US" dirty="0"/>
              <a:t>What course content materials do students find to be most beneficial to their learning</a:t>
            </a:r>
            <a:r>
              <a:rPr lang="en-US" dirty="0" smtClean="0"/>
              <a:t>?</a:t>
            </a:r>
            <a:endParaRPr lang="en-US" dirty="0"/>
          </a:p>
          <a:p>
            <a:r>
              <a:rPr lang="en-US" dirty="0"/>
              <a:t>The full survey instrument is available here: </a:t>
            </a:r>
            <a:r>
              <a:rPr lang="en-US" dirty="0">
                <a:hlinkClick r:id="rId2"/>
              </a:rPr>
              <a:t>https://vivalib.org/va/open/survey</a:t>
            </a:r>
            <a:r>
              <a:rPr lang="en-US" dirty="0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25415697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Four Year Institutions Focus	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The results in this presentation are limited to the 703 four year institution students who took this survey.   The students were from the following institutions:</a:t>
            </a:r>
          </a:p>
          <a:p>
            <a:r>
              <a:rPr lang="en-US" dirty="0" smtClean="0"/>
              <a:t>James Madison University</a:t>
            </a:r>
            <a:br>
              <a:rPr lang="en-US" dirty="0" smtClean="0"/>
            </a:br>
            <a:r>
              <a:rPr lang="en-US" dirty="0" smtClean="0"/>
              <a:t>Norfolk State University</a:t>
            </a:r>
            <a:br>
              <a:rPr lang="en-US" dirty="0" smtClean="0"/>
            </a:br>
            <a:r>
              <a:rPr lang="en-US" dirty="0" smtClean="0"/>
              <a:t>Radford University</a:t>
            </a:r>
            <a:br>
              <a:rPr lang="en-US" dirty="0" smtClean="0"/>
            </a:br>
            <a:r>
              <a:rPr lang="en-US" dirty="0" err="1" smtClean="0"/>
              <a:t>University</a:t>
            </a:r>
            <a:r>
              <a:rPr lang="en-US" dirty="0" smtClean="0"/>
              <a:t> of Mary Washington</a:t>
            </a:r>
            <a:br>
              <a:rPr lang="en-US" dirty="0" smtClean="0"/>
            </a:br>
            <a:r>
              <a:rPr lang="en-US" dirty="0" smtClean="0"/>
              <a:t>Virginia Military Institute</a:t>
            </a:r>
            <a:br>
              <a:rPr lang="en-US" dirty="0" smtClean="0"/>
            </a:b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51345" y="3326979"/>
            <a:ext cx="3350269" cy="201731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98824" y="3326980"/>
            <a:ext cx="3356245" cy="20173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30621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000" dirty="0" smtClean="0"/>
              <a:t>Examining the Impact on Students</a:t>
            </a:r>
            <a:endParaRPr lang="en-US" sz="60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75016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Worry about Course Material Costs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58649" y="5363070"/>
            <a:ext cx="8472746" cy="932698"/>
          </a:xfrm>
        </p:spPr>
        <p:txBody>
          <a:bodyPr>
            <a:normAutofit/>
          </a:bodyPr>
          <a:lstStyle/>
          <a:p>
            <a:pPr algn="ctr"/>
            <a:r>
              <a:rPr lang="en-US" sz="1800" dirty="0" smtClean="0"/>
              <a:t>82% </a:t>
            </a:r>
            <a:r>
              <a:rPr lang="en-US" sz="1800" dirty="0"/>
              <a:t>of all </a:t>
            </a:r>
            <a:r>
              <a:rPr lang="en-US" sz="1800" dirty="0" smtClean="0"/>
              <a:t>four year institution student </a:t>
            </a:r>
            <a:r>
              <a:rPr lang="en-US" sz="1800" dirty="0"/>
              <a:t>respondents had some level of worry, including </a:t>
            </a:r>
            <a:r>
              <a:rPr lang="en-US" sz="1800" dirty="0" smtClean="0"/>
              <a:t>16% </a:t>
            </a:r>
            <a:r>
              <a:rPr lang="en-US" sz="1800" dirty="0"/>
              <a:t>who were “Extremely </a:t>
            </a:r>
            <a:r>
              <a:rPr lang="en-US" sz="1800" dirty="0" smtClean="0"/>
              <a:t>Worried,” </a:t>
            </a:r>
            <a:r>
              <a:rPr lang="en-US" sz="1800" dirty="0"/>
              <a:t>about meeting their course material costs.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32106" y="2127165"/>
            <a:ext cx="6575874" cy="30256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91194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Impact on Large Decisions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12660" y="5373424"/>
            <a:ext cx="9047335" cy="864736"/>
          </a:xfrm>
        </p:spPr>
        <p:txBody>
          <a:bodyPr>
            <a:normAutofit/>
          </a:bodyPr>
          <a:lstStyle/>
          <a:p>
            <a:pPr algn="ctr"/>
            <a:r>
              <a:rPr lang="en-US" dirty="0"/>
              <a:t>Course material costs were a factor for many </a:t>
            </a:r>
            <a:r>
              <a:rPr lang="en-US" dirty="0" smtClean="0"/>
              <a:t>four year institution students </a:t>
            </a:r>
            <a:r>
              <a:rPr lang="en-US" dirty="0"/>
              <a:t>in the large decisions of major/minor/institution selection. </a:t>
            </a:r>
          </a:p>
        </p:txBody>
      </p:sp>
      <p:sp>
        <p:nvSpPr>
          <p:cNvPr id="10" name="Rounded Rectangular Callout 9"/>
          <p:cNvSpPr/>
          <p:nvPr/>
        </p:nvSpPr>
        <p:spPr>
          <a:xfrm>
            <a:off x="5657274" y="2703283"/>
            <a:ext cx="2737081" cy="1399159"/>
          </a:xfrm>
          <a:prstGeom prst="wedgeRoundRectCallout">
            <a:avLst>
              <a:gd name="adj1" fmla="val -29803"/>
              <a:gd name="adj2" fmla="val 72726"/>
              <a:gd name="adj3" fmla="val 16667"/>
            </a:avLst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600" dirty="0"/>
              <a:t>“I might even have to change my major to one that has classes with materials that are less costly</a:t>
            </a:r>
            <a:r>
              <a:rPr lang="en-US" sz="1600" dirty="0" smtClean="0"/>
              <a:t>.”</a:t>
            </a:r>
            <a:endParaRPr lang="en-US" sz="1600" dirty="0"/>
          </a:p>
        </p:txBody>
      </p:sp>
      <p:sp>
        <p:nvSpPr>
          <p:cNvPr id="11" name="Rounded Rectangular Callout 10"/>
          <p:cNvSpPr/>
          <p:nvPr/>
        </p:nvSpPr>
        <p:spPr>
          <a:xfrm flipH="1">
            <a:off x="8686800" y="3313624"/>
            <a:ext cx="2866766" cy="1221306"/>
          </a:xfrm>
          <a:prstGeom prst="wedgeRoundRectCallout">
            <a:avLst>
              <a:gd name="adj1" fmla="val -10703"/>
              <a:gd name="adj2" fmla="val 73328"/>
              <a:gd name="adj3" fmla="val 16667"/>
            </a:avLst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600" dirty="0"/>
              <a:t>“It has made taking science classes harder because the texts cost so </a:t>
            </a:r>
            <a:r>
              <a:rPr lang="en-US" sz="1600" dirty="0" smtClean="0"/>
              <a:t>much.”</a:t>
            </a:r>
            <a:endParaRPr lang="en-US" sz="16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4095" y="2449345"/>
            <a:ext cx="4773582" cy="27556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1477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Measures to Reduce Costs</a:t>
            </a: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1791392" y="5610204"/>
            <a:ext cx="8386531" cy="592721"/>
          </a:xfrm>
          <a:prstGeom prst="rect">
            <a:avLst/>
          </a:prstGeom>
        </p:spPr>
        <p:txBody>
          <a:bodyPr vert="horz" lIns="0" tIns="45720" rIns="0" bIns="45720" rtlCol="0">
            <a:normAutofit fontScale="77500" lnSpcReduction="20000"/>
          </a:bodyPr>
          <a:lstStyle>
            <a:lvl1pPr marL="91440" indent="-91440" algn="l" defTabSz="914400" rtl="0" eaLnBrk="1" latinLnBrk="0" hangingPunct="1">
              <a:lnSpc>
                <a:spcPct val="11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19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Tx/>
              <a:buFont typeface="Calibri" pitchFamily="34" charset="0"/>
              <a:buChar char="◦"/>
              <a:defRPr sz="17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Tx/>
              <a:buFont typeface="Calibri" pitchFamily="34" charset="0"/>
              <a:buChar char="◦"/>
              <a:defRPr sz="13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Tx/>
              <a:buFont typeface="Calibri" pitchFamily="34" charset="0"/>
              <a:buChar char="◦"/>
              <a:defRPr sz="13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Tx/>
              <a:buFont typeface="Calibri" pitchFamily="34" charset="0"/>
              <a:buChar char="◦"/>
              <a:defRPr sz="13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dirty="0" smtClean="0"/>
              <a:t>Only 1% of four year institution students </a:t>
            </a:r>
            <a:r>
              <a:rPr lang="en-US" dirty="0"/>
              <a:t>do not attempt to reduce their course material costs, with the most common approaches being buying used </a:t>
            </a:r>
            <a:r>
              <a:rPr lang="en-US" dirty="0" smtClean="0"/>
              <a:t>copies, renting a copy, </a:t>
            </a:r>
            <a:r>
              <a:rPr lang="en-US" dirty="0"/>
              <a:t>or finding a free version online.</a:t>
            </a:r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646238" y="2048566"/>
            <a:ext cx="6676837" cy="34510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7564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Academic Career Impact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2336" y="2910997"/>
            <a:ext cx="5420627" cy="2285019"/>
          </a:xfrm>
        </p:spPr>
        <p:txBody>
          <a:bodyPr>
            <a:noAutofit/>
          </a:bodyPr>
          <a:lstStyle/>
          <a:p>
            <a:r>
              <a:rPr lang="en-US" sz="1800" dirty="0"/>
              <a:t>The results show the deep impact of course material costs on Virginia </a:t>
            </a:r>
            <a:r>
              <a:rPr lang="en-US" sz="1800" dirty="0" smtClean="0"/>
              <a:t>four year institution students</a:t>
            </a:r>
            <a:r>
              <a:rPr lang="en-US" sz="1800" dirty="0"/>
              <a:t>’ academic careers, from progress (</a:t>
            </a:r>
            <a:r>
              <a:rPr lang="en-US" sz="1800" dirty="0" smtClean="0"/>
              <a:t>31% </a:t>
            </a:r>
            <a:r>
              <a:rPr lang="en-US" sz="1800" dirty="0"/>
              <a:t>have taken fewer </a:t>
            </a:r>
            <a:r>
              <a:rPr lang="en-US" sz="1800" dirty="0"/>
              <a:t>courses, </a:t>
            </a:r>
            <a:r>
              <a:rPr lang="en-US" sz="1800" dirty="0" smtClean="0"/>
              <a:t>22% </a:t>
            </a:r>
            <a:r>
              <a:rPr lang="en-US" sz="1800" dirty="0"/>
              <a:t>have dropped courses, and </a:t>
            </a:r>
            <a:r>
              <a:rPr lang="en-US" sz="1800" dirty="0" smtClean="0"/>
              <a:t>17% </a:t>
            </a:r>
            <a:r>
              <a:rPr lang="en-US" sz="1800" dirty="0"/>
              <a:t>have withdrawn from courses) </a:t>
            </a:r>
            <a:r>
              <a:rPr lang="en-US" sz="1800" dirty="0"/>
              <a:t>to opportunity </a:t>
            </a:r>
            <a:r>
              <a:rPr lang="en-US" sz="1800" dirty="0" smtClean="0"/>
              <a:t>(34% </a:t>
            </a:r>
            <a:r>
              <a:rPr lang="en-US" sz="1800" dirty="0"/>
              <a:t>have not registered for a specific course) to success </a:t>
            </a:r>
            <a:r>
              <a:rPr lang="en-US" sz="1800" dirty="0" smtClean="0"/>
              <a:t>(37% </a:t>
            </a:r>
            <a:r>
              <a:rPr lang="en-US" sz="1800" dirty="0"/>
              <a:t>have earned a poor grade and 16% have </a:t>
            </a:r>
            <a:r>
              <a:rPr lang="en-US" sz="1800" dirty="0" smtClean="0"/>
              <a:t>failed a course).</a:t>
            </a:r>
            <a:endParaRPr lang="en-US" sz="18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40095" y="2324116"/>
            <a:ext cx="5995022" cy="31499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26819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RetrospectVTI">
  <a:themeElements>
    <a:clrScheme name="Custom 37">
      <a:dk1>
        <a:srgbClr val="000000"/>
      </a:dk1>
      <a:lt1>
        <a:srgbClr val="FFFFFF"/>
      </a:lt1>
      <a:dk2>
        <a:srgbClr val="4A5356"/>
      </a:dk2>
      <a:lt2>
        <a:srgbClr val="E8E3CE"/>
      </a:lt2>
      <a:accent1>
        <a:srgbClr val="9BA8B7"/>
      </a:accent1>
      <a:accent2>
        <a:srgbClr val="E6A02E"/>
      </a:accent2>
      <a:accent3>
        <a:srgbClr val="BF6A3B"/>
      </a:accent3>
      <a:accent4>
        <a:srgbClr val="92987A"/>
      </a:accent4>
      <a:accent5>
        <a:srgbClr val="857659"/>
      </a:accent5>
      <a:accent6>
        <a:srgbClr val="A0988C"/>
      </a:accent6>
      <a:hlink>
        <a:srgbClr val="00B0F0"/>
      </a:hlink>
      <a:folHlink>
        <a:srgbClr val="738F97"/>
      </a:folHlink>
    </a:clrScheme>
    <a:fontScheme name="Retrospect">
      <a:majorFont>
        <a:latin typeface="Bookman Old Style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Franklin Gothic Book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WO.pptx" id="{769520F8-BFE5-4C8C-A7AA-375C025A91CE}" vid="{AEAFD717-D3C8-4034-8F7E-D5220B0CCEB8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9D0F7587E547B4AB77D54130E723936" ma:contentTypeVersion="17" ma:contentTypeDescription="Create a new document." ma:contentTypeScope="" ma:versionID="65fd1750f68e083919228acb1e0cce79">
  <xsd:schema xmlns:xsd="http://www.w3.org/2001/XMLSchema" xmlns:xs="http://www.w3.org/2001/XMLSchema" xmlns:p="http://schemas.microsoft.com/office/2006/metadata/properties" xmlns:ns2="599b0afd-2b4c-4d14-a842-ba2337078c62" xmlns:ns3="128b55ab-5a01-43d2-9f2e-4aa139fcb120" targetNamespace="http://schemas.microsoft.com/office/2006/metadata/properties" ma:root="true" ma:fieldsID="e32adbb2d1b18869bb38bb87bad6f733" ns2:_="" ns3:_="">
    <xsd:import namespace="599b0afd-2b4c-4d14-a842-ba2337078c62"/>
    <xsd:import namespace="128b55ab-5a01-43d2-9f2e-4aa139fcb120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99b0afd-2b4c-4d14-a842-ba2337078c62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4" nillable="true" ma:displayName="Tags" ma:internalName="MediaServiceAutoTags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9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21" nillable="true" ma:taxonomy="true" ma:internalName="lcf76f155ced4ddcb4097134ff3c332f" ma:taxonomyFieldName="MediaServiceImageTags" ma:displayName="Image Tags" ma:readOnly="false" ma:fieldId="{5cf76f15-5ced-4ddc-b409-7134ff3c332f}" ma:taxonomyMulti="true" ma:sspId="f4086a27-6dae-4c69-96a7-27c358715fc9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3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4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28b55ab-5a01-43d2-9f2e-4aa139fcb120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2" nillable="true" ma:displayName="Taxonomy Catch All Column" ma:hidden="true" ma:list="{8a8adb84-0404-43d7-b3a3-28851c9bc0ef}" ma:internalName="TaxCatchAll" ma:showField="CatchAllData" ma:web="128b55ab-5a01-43d2-9f2e-4aa139fcb120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599b0afd-2b4c-4d14-a842-ba2337078c62">
      <Terms xmlns="http://schemas.microsoft.com/office/infopath/2007/PartnerControls"/>
    </lcf76f155ced4ddcb4097134ff3c332f>
    <TaxCatchAll xmlns="128b55ab-5a01-43d2-9f2e-4aa139fcb120" xsi:nil="true"/>
  </documentManagement>
</p:properties>
</file>

<file path=customXml/itemProps1.xml><?xml version="1.0" encoding="utf-8"?>
<ds:datastoreItem xmlns:ds="http://schemas.openxmlformats.org/officeDocument/2006/customXml" ds:itemID="{836DA136-45C1-469B-8E16-C2A0F6F42920}"/>
</file>

<file path=customXml/itemProps2.xml><?xml version="1.0" encoding="utf-8"?>
<ds:datastoreItem xmlns:ds="http://schemas.openxmlformats.org/officeDocument/2006/customXml" ds:itemID="{D7A481CC-2F43-400E-9BBC-005DB71ABF5F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75EE84E8-F4EF-4EB8-9339-F3A64E86E6D8}">
  <ds:schemaRefs>
    <ds:schemaRef ds:uri="http://schemas.microsoft.com/office/infopath/2007/PartnerControls"/>
    <ds:schemaRef ds:uri="http://purl.org/dc/elements/1.1/"/>
    <ds:schemaRef ds:uri="http://schemas.microsoft.com/office/2006/metadata/properties"/>
    <ds:schemaRef ds:uri="http://purl.org/dc/terms/"/>
    <ds:schemaRef ds:uri="http://schemas.openxmlformats.org/package/2006/metadata/core-properties"/>
    <ds:schemaRef ds:uri="4fa8a86d-4b52-4b81-a9c5-d0793a970a2e"/>
    <ds:schemaRef ds:uri="http://schemas.microsoft.com/office/2006/documentManagement/types"/>
    <ds:schemaRef ds:uri="6b3a471a-2f07-409f-afc0-ba50ca3424e1"/>
    <ds:schemaRef ds:uri="http://www.w3.org/XML/1998/namespace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Urban monochrome</Template>
  <TotalTime>0</TotalTime>
  <Words>1279</Words>
  <Application>Microsoft Office PowerPoint</Application>
  <PresentationFormat>Widescreen</PresentationFormat>
  <Paragraphs>76</Paragraphs>
  <Slides>26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30" baseType="lpstr">
      <vt:lpstr>Bookman Old Style</vt:lpstr>
      <vt:lpstr>Calibri</vt:lpstr>
      <vt:lpstr>Franklin Gothic Book</vt:lpstr>
      <vt:lpstr>1_RetrospectVTI</vt:lpstr>
      <vt:lpstr>Virginia Course Materials Survey 2021</vt:lpstr>
      <vt:lpstr>“Paying for school out of pocket was always a challenge, but affording textbooks in addition felt the hardest.”</vt:lpstr>
      <vt:lpstr>Virginia Course Materials Survey</vt:lpstr>
      <vt:lpstr>Four Year Institutions Focus </vt:lpstr>
      <vt:lpstr>Examining the Impact on Students</vt:lpstr>
      <vt:lpstr>Worry about Course Material Costs</vt:lpstr>
      <vt:lpstr>Impact on Large Decisions</vt:lpstr>
      <vt:lpstr>Measures to Reduce Costs</vt:lpstr>
      <vt:lpstr>Academic Career Impact</vt:lpstr>
      <vt:lpstr>Course-Level Impact</vt:lpstr>
      <vt:lpstr>Broad Impact</vt:lpstr>
      <vt:lpstr>Examining Educational Equity</vt:lpstr>
      <vt:lpstr>Identified Areas of Concern</vt:lpstr>
      <vt:lpstr>Populations of Concern</vt:lpstr>
      <vt:lpstr>Worry about Course Material Costs</vt:lpstr>
      <vt:lpstr>Worry about Course Material Costs</vt:lpstr>
      <vt:lpstr>Academic Career Impact</vt:lpstr>
      <vt:lpstr>Academic Career Impact</vt:lpstr>
      <vt:lpstr>Examining Course Materials</vt:lpstr>
      <vt:lpstr>Course Materials Expenditures</vt:lpstr>
      <vt:lpstr>Required Materials</vt:lpstr>
      <vt:lpstr>Course Materials Value</vt:lpstr>
      <vt:lpstr>Course Materials Value</vt:lpstr>
      <vt:lpstr>Course Materials Value</vt:lpstr>
      <vt:lpstr>Print vs. Electronic</vt:lpstr>
      <vt:lpstr>Next Steps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2022-01-21T11:34:10Z</dcterms:created>
  <dcterms:modified xsi:type="dcterms:W3CDTF">2022-04-01T17:42:29Z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0x010100FCA0BFD399B679418B1517283772F1A1</vt:lpwstr>
  </property>
</Properties>
</file>