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4"/>
  </p:sldMasterIdLst>
  <p:sldIdLst>
    <p:sldId id="257" r:id="rId5"/>
    <p:sldId id="258" r:id="rId6"/>
    <p:sldId id="259" r:id="rId7"/>
    <p:sldId id="311" r:id="rId8"/>
    <p:sldId id="302" r:id="rId9"/>
    <p:sldId id="290" r:id="rId10"/>
    <p:sldId id="291" r:id="rId11"/>
    <p:sldId id="273" r:id="rId12"/>
    <p:sldId id="265" r:id="rId13"/>
    <p:sldId id="305" r:id="rId14"/>
    <p:sldId id="308" r:id="rId15"/>
    <p:sldId id="303" r:id="rId16"/>
    <p:sldId id="294" r:id="rId17"/>
    <p:sldId id="295" r:id="rId18"/>
    <p:sldId id="296" r:id="rId19"/>
    <p:sldId id="297" r:id="rId20"/>
    <p:sldId id="298" r:id="rId21"/>
    <p:sldId id="299" r:id="rId22"/>
    <p:sldId id="304" r:id="rId23"/>
    <p:sldId id="309" r:id="rId24"/>
    <p:sldId id="274" r:id="rId25"/>
    <p:sldId id="275" r:id="rId26"/>
    <p:sldId id="276" r:id="rId27"/>
    <p:sldId id="278" r:id="rId28"/>
    <p:sldId id="277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viva@g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valib.org/va/open/surve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Virginia Course Materials Survey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6724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results, </a:t>
            </a:r>
            <a:r>
              <a:rPr lang="en-US" sz="2400" dirty="0" smtClean="0">
                <a:solidFill>
                  <a:schemeClr val="accent3"/>
                </a:solidFill>
              </a:rPr>
              <a:t>limited to doctoral institution students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April 1,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</a:p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summary report is forthcoming in summer 2022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Course-Level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78" y="5710533"/>
            <a:ext cx="10058400" cy="592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Doctoral institution students described </a:t>
            </a:r>
            <a:r>
              <a:rPr lang="en-US" dirty="0"/>
              <a:t>course by course decisions based on course material </a:t>
            </a:r>
            <a:r>
              <a:rPr lang="en-US" dirty="0" smtClean="0"/>
              <a:t>costs, often mentioning the challenge of homework programs/access codes.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65189" y="2092232"/>
            <a:ext cx="3583460" cy="1343866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“There were some classes that required homework programs that I had to pay for and it caused me to drop the class….”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792228" y="2021053"/>
            <a:ext cx="2842054" cy="1040976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“In the past I have specifically selected courses with a zero cost text option.”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5276334" y="3499341"/>
            <a:ext cx="6153665" cy="1597822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“Coughing up over $100 for one specific edition of a textbook that hasn't changed much in the last decade because you need a specific access code or because a professor </a:t>
            </a:r>
            <a:r>
              <a:rPr lang="en-US" sz="1600" dirty="0" smtClean="0"/>
              <a:t>‘highly encourages’ </a:t>
            </a:r>
            <a:r>
              <a:rPr lang="en-US" sz="1600" dirty="0"/>
              <a:t>a specific version is very annoying, even aggravating if the text is only used as reference and not a learning material.”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3740" y="4011374"/>
            <a:ext cx="3826476" cy="1343866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“[B]</a:t>
            </a:r>
            <a:r>
              <a:rPr lang="en-US" sz="1600" dirty="0" err="1"/>
              <a:t>uying</a:t>
            </a:r>
            <a:r>
              <a:rPr lang="en-US" sz="1600" dirty="0"/>
              <a:t> used copies is not an option for most classes because they require online access codes which makes textbook costs even greater.”</a:t>
            </a:r>
          </a:p>
        </p:txBody>
      </p:sp>
    </p:spTree>
    <p:extLst>
      <p:ext uri="{BB962C8B-B14F-4D97-AF65-F5344CB8AC3E}">
        <p14:creationId xmlns:p14="http://schemas.microsoft.com/office/powerpoint/2010/main" val="28072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45" y="5753955"/>
            <a:ext cx="10058400" cy="592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Doctoral institution students also mentioned the impact of course </a:t>
            </a:r>
            <a:r>
              <a:rPr lang="en-US" dirty="0"/>
              <a:t>material </a:t>
            </a:r>
            <a:r>
              <a:rPr lang="en-US" dirty="0" smtClean="0"/>
              <a:t>costs on their life and wellness.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61686" y="4053016"/>
            <a:ext cx="5609967" cy="1343866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“Exorbitant textbook and program/software costs cause me an extreme amount of stress at the beginning of the school year and often throughout the semester as I feel behind my classmates and unable to perform to my best ability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674339" y="2035856"/>
            <a:ext cx="3725564" cy="2017160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“Spending money on textbooks and other required course materials has caused major setbacks in saving for housing, food, and other educational opportunities like study abroad programs.”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6053707" y="2092778"/>
            <a:ext cx="3405390" cy="1306804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“Simply adding it to the pile of student loan debt is not a good alternative and is setting graduates up to further struggle to pay student loans.”</a:t>
            </a:r>
          </a:p>
        </p:txBody>
      </p:sp>
    </p:spTree>
    <p:extLst>
      <p:ext uri="{BB962C8B-B14F-4D97-AF65-F5344CB8AC3E}">
        <p14:creationId xmlns:p14="http://schemas.microsoft.com/office/powerpoint/2010/main" val="155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Educational Equity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490307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The Survey Task Force identified seven demographic areas of particular concern: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Funding Sources (percentages are specific to doctoral institution students):</a:t>
            </a:r>
            <a:endParaRPr lang="en-US" sz="2300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23% </a:t>
            </a:r>
            <a:r>
              <a:rPr lang="en-US" dirty="0"/>
              <a:t>are using the </a:t>
            </a:r>
            <a:r>
              <a:rPr lang="en-US" dirty="0">
                <a:solidFill>
                  <a:schemeClr val="accent3"/>
                </a:solidFill>
              </a:rPr>
              <a:t>Pell Grant Program </a:t>
            </a:r>
            <a:r>
              <a:rPr lang="en-US" dirty="0"/>
              <a:t>to fund their education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36% </a:t>
            </a:r>
            <a:r>
              <a:rPr lang="en-US" dirty="0"/>
              <a:t>are using </a:t>
            </a:r>
            <a:r>
              <a:rPr lang="en-US" dirty="0">
                <a:solidFill>
                  <a:schemeClr val="accent3"/>
                </a:solidFill>
              </a:rPr>
              <a:t>Education Loans </a:t>
            </a:r>
            <a:r>
              <a:rPr lang="en-US" dirty="0"/>
              <a:t>to fund their education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15% </a:t>
            </a:r>
            <a:r>
              <a:rPr lang="en-US" dirty="0">
                <a:solidFill>
                  <a:schemeClr val="tx2"/>
                </a:solidFill>
              </a:rPr>
              <a:t>are using </a:t>
            </a:r>
            <a:r>
              <a:rPr lang="en-US" dirty="0">
                <a:solidFill>
                  <a:schemeClr val="accent3"/>
                </a:solidFill>
              </a:rPr>
              <a:t>Full Time Job(s) </a:t>
            </a:r>
            <a:r>
              <a:rPr lang="en-US" dirty="0">
                <a:solidFill>
                  <a:schemeClr val="tx2"/>
                </a:solidFill>
              </a:rPr>
              <a:t>to fund their education</a:t>
            </a:r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Social </a:t>
            </a:r>
            <a:r>
              <a:rPr lang="en-US" sz="2300" b="1" dirty="0">
                <a:solidFill>
                  <a:schemeClr val="tx1"/>
                </a:solidFill>
              </a:rPr>
              <a:t>Aspects </a:t>
            </a:r>
            <a:r>
              <a:rPr lang="en-US" sz="2300" b="1" dirty="0" smtClean="0">
                <a:solidFill>
                  <a:schemeClr val="tx1"/>
                </a:solidFill>
              </a:rPr>
              <a:t>(percentages are specific </a:t>
            </a:r>
            <a:r>
              <a:rPr lang="en-US" sz="2300" b="1" dirty="0">
                <a:solidFill>
                  <a:schemeClr val="tx1"/>
                </a:solidFill>
              </a:rPr>
              <a:t>to doctoral institution students):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47% </a:t>
            </a:r>
            <a:r>
              <a:rPr lang="en-US" dirty="0"/>
              <a:t>selected a </a:t>
            </a:r>
            <a:r>
              <a:rPr lang="en-US" dirty="0">
                <a:solidFill>
                  <a:schemeClr val="tx1"/>
                </a:solidFill>
              </a:rPr>
              <a:t>race/ethnicity </a:t>
            </a:r>
            <a:r>
              <a:rPr lang="en-US" dirty="0"/>
              <a:t>other than or in addition to White (defined here as </a:t>
            </a:r>
            <a:r>
              <a:rPr lang="en-US" dirty="0">
                <a:solidFill>
                  <a:schemeClr val="accent3"/>
                </a:solidFill>
              </a:rPr>
              <a:t>Non White-Only</a:t>
            </a:r>
            <a:r>
              <a:rPr lang="en-US" dirty="0"/>
              <a:t>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26%</a:t>
            </a:r>
            <a:r>
              <a:rPr lang="en-US" dirty="0" smtClean="0"/>
              <a:t> </a:t>
            </a:r>
            <a:r>
              <a:rPr lang="en-US" dirty="0"/>
              <a:t>identify as </a:t>
            </a:r>
            <a:r>
              <a:rPr lang="en-US" dirty="0">
                <a:solidFill>
                  <a:schemeClr val="accent3"/>
                </a:solidFill>
              </a:rPr>
              <a:t>First Generation </a:t>
            </a:r>
            <a:r>
              <a:rPr lang="en-US" dirty="0"/>
              <a:t>students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13%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chemeClr val="accent3"/>
                </a:solidFill>
              </a:rPr>
              <a:t>currently taking care </a:t>
            </a:r>
            <a:r>
              <a:rPr lang="en-US" dirty="0"/>
              <a:t>of children, parents, or other family members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8% </a:t>
            </a:r>
            <a:r>
              <a:rPr lang="en-US" dirty="0"/>
              <a:t>identified as having a </a:t>
            </a:r>
            <a:r>
              <a:rPr lang="en-US" dirty="0">
                <a:solidFill>
                  <a:schemeClr val="accent3"/>
                </a:solidFill>
              </a:rPr>
              <a:t>Disability</a:t>
            </a:r>
            <a:r>
              <a:rPr lang="en-US" dirty="0"/>
              <a:t>, and over half of these said that their disability affects how they use course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of Concern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388" y="5432142"/>
            <a:ext cx="613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areas of concern an individual student had was tracked to see if there were patterns in responses.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57" y="2057362"/>
            <a:ext cx="5468528" cy="32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32" y="5542243"/>
            <a:ext cx="10058400" cy="82148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Each </a:t>
            </a:r>
            <a:r>
              <a:rPr lang="en-US" sz="1800" dirty="0"/>
              <a:t>of the areas of concern had higher proportions of </a:t>
            </a:r>
            <a:r>
              <a:rPr lang="en-US" sz="1800" dirty="0" smtClean="0"/>
              <a:t>doctoral institution students who were “Extremely worried” about meeting their course materials costs than the overall group.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159" y="2082076"/>
            <a:ext cx="5556538" cy="33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1129" y="5393961"/>
            <a:ext cx="10058400" cy="87709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effect on </a:t>
            </a:r>
            <a:r>
              <a:rPr lang="en-US" dirty="0" smtClean="0"/>
              <a:t>doctoral institution student </a:t>
            </a:r>
            <a:r>
              <a:rPr lang="en-US" dirty="0"/>
              <a:t>worry grew with increasing numbers of the seven areas of concern identified.  A First Generation, disabled student using Pell Grant funding, for example, would be more likely to be “Extremely Worried” about meeting course material costs than a student without any of the areas.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917" y="2045416"/>
            <a:ext cx="5373786" cy="32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671432"/>
            <a:ext cx="10058400" cy="5927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Doctoral institution students </a:t>
            </a:r>
            <a:r>
              <a:rPr lang="en-US" dirty="0">
                <a:solidFill>
                  <a:schemeClr val="tx2"/>
                </a:solidFill>
              </a:rPr>
              <a:t>in the areas of concern consistently showed higher percentages </a:t>
            </a:r>
            <a:r>
              <a:rPr lang="en-US" dirty="0" smtClean="0">
                <a:solidFill>
                  <a:schemeClr val="tx2"/>
                </a:solidFill>
              </a:rPr>
              <a:t>dealing with academic career challenges from the cost of required course materials </a:t>
            </a:r>
            <a:r>
              <a:rPr lang="en-US" dirty="0">
                <a:solidFill>
                  <a:schemeClr val="tx2"/>
                </a:solidFill>
              </a:rPr>
              <a:t>than the overall population.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121" y="2040710"/>
            <a:ext cx="5365009" cy="35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304" y="5528560"/>
            <a:ext cx="8917582" cy="8220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effect on academic career </a:t>
            </a:r>
            <a:r>
              <a:rPr lang="en-US" dirty="0" smtClean="0"/>
              <a:t>challenges for doctoral institution students grew </a:t>
            </a:r>
            <a:r>
              <a:rPr lang="en-US" dirty="0"/>
              <a:t>with increasing numbers of the seven areas of concern </a:t>
            </a:r>
            <a:r>
              <a:rPr lang="en-US" dirty="0" smtClean="0"/>
              <a:t>identified.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17" y="2144987"/>
            <a:ext cx="609043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Course Materials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000" i="1" dirty="0" smtClean="0">
                <a:solidFill>
                  <a:srgbClr val="FFFFFF"/>
                </a:solidFill>
              </a:rPr>
              <a:t>“</a:t>
            </a:r>
            <a:r>
              <a:rPr lang="en-US" sz="4000" i="1" dirty="0">
                <a:solidFill>
                  <a:srgbClr val="FFFFFF"/>
                </a:solidFill>
              </a:rPr>
              <a:t>I ration my grocery bill during the summer and fall to afford textbooks, so not eating as much as I should impacts my ability to focus on all of my classes for the majority of the semester.”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dirty="0" smtClean="0">
                <a:solidFill>
                  <a:srgbClr val="FFFFFF"/>
                </a:solidFill>
              </a:rPr>
              <a:t>Doctoral institution Student </a:t>
            </a:r>
            <a:r>
              <a:rPr lang="en-US" dirty="0">
                <a:solidFill>
                  <a:srgbClr val="FFFFFF"/>
                </a:solidFill>
              </a:rPr>
              <a:t>respondent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Expenditures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5654" y="5512461"/>
            <a:ext cx="877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Around half of the doctoral institution students noted that they had spent between $101 and $300 on course materials this </a:t>
            </a:r>
            <a:r>
              <a:rPr lang="en-US" dirty="0" smtClean="0"/>
              <a:t>semester; around a third had spent between $301 and $600; and </a:t>
            </a:r>
            <a:r>
              <a:rPr lang="en-US" dirty="0" smtClean="0"/>
              <a:t>4% had spent more than $601.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650" y="2125508"/>
            <a:ext cx="6403307" cy="31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Materials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46549" y="5548420"/>
            <a:ext cx="9039305" cy="75352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Doctoral institution students reported that, on average, around 1.5 courses in the current semester or quarter did not require them to buy course materials.  As a group, they did not buy required course materials for an average of 0.75 courses, although they may have rented them.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387" y="2215361"/>
            <a:ext cx="5226221" cy="31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956" y="1971091"/>
            <a:ext cx="6346584" cy="35243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565" y="5523469"/>
            <a:ext cx="10750377" cy="5927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The most commonly cited reason to buy (rather than rent) course materials was anticipation of future use</a:t>
            </a:r>
            <a:r>
              <a:rPr lang="en-US" sz="1600" dirty="0"/>
              <a:t>. </a:t>
            </a:r>
            <a:r>
              <a:rPr lang="en-US" sz="1600" dirty="0" smtClean="0"/>
              <a:t>If future </a:t>
            </a:r>
            <a:r>
              <a:rPr lang="en-US" sz="1600" dirty="0"/>
              <a:t>use is an important consideration for Virginia students, </a:t>
            </a:r>
            <a:r>
              <a:rPr lang="en-US" sz="1600" dirty="0" smtClean="0"/>
              <a:t>there may be issues when students only </a:t>
            </a:r>
            <a:r>
              <a:rPr lang="en-US" sz="1600" dirty="0"/>
              <a:t>have access to course materials for a limited </a:t>
            </a:r>
            <a:r>
              <a:rPr lang="en-US" sz="1600" dirty="0" smtClean="0"/>
              <a:t>time, such as </a:t>
            </a:r>
            <a:r>
              <a:rPr lang="en-US" sz="1600" dirty="0"/>
              <a:t>through access </a:t>
            </a:r>
            <a:r>
              <a:rPr lang="en-US" sz="1600" dirty="0" smtClean="0"/>
              <a:t>codes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72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important characteristics that made course materials worthwhile to buy and own </a:t>
            </a:r>
            <a:r>
              <a:rPr lang="en-US" dirty="0" smtClean="0"/>
              <a:t>for students at doctoral institutions were </a:t>
            </a:r>
            <a:r>
              <a:rPr lang="en-US" dirty="0"/>
              <a:t>that they were affordable/free, easy to access, actively used throughout the course, and essential to successful completion of the course.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752" y="2033204"/>
            <a:ext cx="4797968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helpful aspects of course materials </a:t>
            </a:r>
            <a:r>
              <a:rPr lang="en-US" dirty="0" smtClean="0"/>
              <a:t>for students from doctoral institutions were </a:t>
            </a:r>
            <a:r>
              <a:rPr lang="en-US" dirty="0"/>
              <a:t>the ability to access them from anywhere (e.g. offline) and the ability to obtain a print version.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064" y="2075734"/>
            <a:ext cx="5560832" cy="32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vs. Electronic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Slightly </a:t>
            </a:r>
            <a:r>
              <a:rPr lang="en-US" dirty="0" smtClean="0"/>
              <a:t>less </a:t>
            </a:r>
            <a:r>
              <a:rPr lang="en-US" dirty="0"/>
              <a:t>than half of </a:t>
            </a:r>
            <a:r>
              <a:rPr lang="en-US" dirty="0" smtClean="0"/>
              <a:t>doctoral institution respondents </a:t>
            </a:r>
            <a:r>
              <a:rPr lang="en-US" dirty="0"/>
              <a:t>preferred the print format for course materials, </a:t>
            </a:r>
            <a:r>
              <a:rPr lang="en-US" dirty="0" smtClean="0"/>
              <a:t>and close to a third said </a:t>
            </a:r>
            <a:r>
              <a:rPr lang="en-US" dirty="0"/>
              <a:t>that it depends.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457" y="2177638"/>
            <a:ext cx="5195354" cy="30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intended to be a soft release of initial findings so that institutions can begin to discuss the local and statewide implications of the results.</a:t>
            </a:r>
          </a:p>
          <a:p>
            <a:r>
              <a:rPr lang="en-US" dirty="0" smtClean="0"/>
              <a:t>A summary report is planned for Summer 2022.</a:t>
            </a:r>
          </a:p>
          <a:p>
            <a:r>
              <a:rPr lang="en-US" dirty="0" smtClean="0"/>
              <a:t>If you have any questions, please contact </a:t>
            </a:r>
            <a:r>
              <a:rPr lang="en-US" dirty="0" smtClean="0">
                <a:hlinkClick r:id="rId2"/>
              </a:rPr>
              <a:t>viva@gmu.edu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Course Materials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from October 1-December 31, 2021</a:t>
            </a:r>
          </a:p>
          <a:p>
            <a:r>
              <a:rPr lang="en-US" dirty="0"/>
              <a:t>More than 5,600 valid student responses from 41 institutions were received, reflecting an overall response rate of 10%. </a:t>
            </a:r>
          </a:p>
          <a:p>
            <a:r>
              <a:rPr lang="en-US" dirty="0"/>
              <a:t>Overarching research questions of the survey:</a:t>
            </a:r>
          </a:p>
          <a:p>
            <a:pPr lvl="1"/>
            <a:r>
              <a:rPr lang="en-US" dirty="0"/>
              <a:t>What is the impact of course material costs on educational equity among Virginia students?</a:t>
            </a:r>
          </a:p>
          <a:p>
            <a:pPr lvl="1"/>
            <a:r>
              <a:rPr lang="en-US" dirty="0"/>
              <a:t>What course content materials do students find to be most beneficial to their learning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The full survey instrument is available here: </a:t>
            </a:r>
            <a:r>
              <a:rPr lang="en-US" dirty="0">
                <a:hlinkClick r:id="rId2"/>
              </a:rPr>
              <a:t>https://vivalib.org/va/open/survey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15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Doctoral Institutions Focus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in this presentation are limited to the 3,296 doctoral institution students who took this survey.   The students were from the following institutions:</a:t>
            </a:r>
          </a:p>
          <a:p>
            <a:r>
              <a:rPr lang="en-US" dirty="0" smtClean="0"/>
              <a:t>George Mason University</a:t>
            </a:r>
            <a:br>
              <a:rPr lang="en-US" dirty="0" smtClean="0"/>
            </a:br>
            <a:r>
              <a:rPr lang="en-US" dirty="0" smtClean="0"/>
              <a:t>Old Dominion University</a:t>
            </a:r>
            <a:br>
              <a:rPr lang="en-US" dirty="0" smtClean="0"/>
            </a:br>
            <a:r>
              <a:rPr lang="en-US" dirty="0" err="1" smtClean="0"/>
              <a:t>University</a:t>
            </a:r>
            <a:r>
              <a:rPr lang="en-US" dirty="0" smtClean="0"/>
              <a:t> of Virginia</a:t>
            </a:r>
            <a:br>
              <a:rPr lang="en-US" dirty="0" smtClean="0"/>
            </a:br>
            <a:r>
              <a:rPr lang="en-US" dirty="0" err="1" smtClean="0"/>
              <a:t>Virginia</a:t>
            </a:r>
            <a:r>
              <a:rPr lang="en-US" dirty="0" smtClean="0"/>
              <a:t> Tech</a:t>
            </a:r>
            <a:br>
              <a:rPr lang="en-US" dirty="0" smtClean="0"/>
            </a:br>
            <a:r>
              <a:rPr lang="en-US" dirty="0" smtClean="0"/>
              <a:t>Virginia Commonwealth University</a:t>
            </a:r>
            <a:br>
              <a:rPr lang="en-US" dirty="0" smtClean="0"/>
            </a:br>
            <a:r>
              <a:rPr lang="en-US" dirty="0" smtClean="0"/>
              <a:t>William &amp; 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537" y="2934692"/>
            <a:ext cx="3581072" cy="215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24" y="2934691"/>
            <a:ext cx="3587457" cy="21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the Impact on Students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649" y="5363070"/>
            <a:ext cx="7953762" cy="821487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800" dirty="0" smtClean="0"/>
              <a:t>76% </a:t>
            </a:r>
            <a:r>
              <a:rPr lang="en-US" sz="1800" dirty="0"/>
              <a:t>of all </a:t>
            </a:r>
            <a:r>
              <a:rPr lang="en-US" sz="1800" dirty="0" smtClean="0"/>
              <a:t>doctoral institution student </a:t>
            </a:r>
            <a:r>
              <a:rPr lang="en-US" sz="1800" dirty="0"/>
              <a:t>respondents had some level of worry, including </a:t>
            </a:r>
            <a:r>
              <a:rPr lang="en-US" sz="1800" dirty="0" smtClean="0"/>
              <a:t>15% </a:t>
            </a:r>
            <a:r>
              <a:rPr lang="en-US" sz="1800" dirty="0"/>
              <a:t>who were “Extremely Worried,” about meeting their course material costs.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76" y="2028310"/>
            <a:ext cx="6898151" cy="31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Large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660" y="5373424"/>
            <a:ext cx="9047335" cy="8647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Course material costs were a factor for many </a:t>
            </a:r>
            <a:r>
              <a:rPr lang="en-US" dirty="0" smtClean="0"/>
              <a:t>doctoral institution students </a:t>
            </a:r>
            <a:r>
              <a:rPr lang="en-US" dirty="0"/>
              <a:t>in the large decisions of major/minor/institution selection.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63149" y="3502786"/>
            <a:ext cx="3380913" cy="1625781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“Not being able to purchase access codes and required </a:t>
            </a:r>
            <a:r>
              <a:rPr lang="en-US" sz="1600" dirty="0" smtClean="0"/>
              <a:t>textbooks…has </a:t>
            </a:r>
            <a:r>
              <a:rPr lang="en-US" sz="1600" dirty="0"/>
              <a:t>resulted in needing to switch classes and switch majors due to the cost of textbooks.”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397844" y="2027039"/>
            <a:ext cx="2930610" cy="1362586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“Often times in stem courses I couldn't afford the books, which led me to not pursuing my original major.”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8658270" y="2027039"/>
            <a:ext cx="3171583" cy="1362586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“I changed my bachelor’s major to something that required less expensive and more accessible materials.”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66" y="2379114"/>
            <a:ext cx="477358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to Reduce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1392" y="5610204"/>
            <a:ext cx="8386531" cy="59272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Only 2% of doctoral institution students </a:t>
            </a:r>
            <a:r>
              <a:rPr lang="en-US" dirty="0"/>
              <a:t>do not attempt to reduce their course material costs, with the most common approaches being buying used copies or finding a free version online.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006" y="2134778"/>
            <a:ext cx="6145301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36" y="2910997"/>
            <a:ext cx="5420627" cy="2285019"/>
          </a:xfrm>
        </p:spPr>
        <p:txBody>
          <a:bodyPr>
            <a:noAutofit/>
          </a:bodyPr>
          <a:lstStyle/>
          <a:p>
            <a:r>
              <a:rPr lang="en-US" sz="1800" dirty="0"/>
              <a:t>The results show the deep impact of course material costs on Virginia </a:t>
            </a:r>
            <a:r>
              <a:rPr lang="en-US" sz="1800" dirty="0" smtClean="0"/>
              <a:t>doctoral institution students</a:t>
            </a:r>
            <a:r>
              <a:rPr lang="en-US" sz="1800" dirty="0"/>
              <a:t>’ academic careers, from progress (</a:t>
            </a:r>
            <a:r>
              <a:rPr lang="en-US" sz="1800" dirty="0" smtClean="0"/>
              <a:t>36% </a:t>
            </a:r>
            <a:r>
              <a:rPr lang="en-US" sz="1800" dirty="0"/>
              <a:t>have taken fewer </a:t>
            </a:r>
            <a:r>
              <a:rPr lang="en-US" sz="1800" dirty="0"/>
              <a:t>courses, </a:t>
            </a:r>
            <a:r>
              <a:rPr lang="en-US" sz="1800" dirty="0" smtClean="0"/>
              <a:t>26% </a:t>
            </a:r>
            <a:r>
              <a:rPr lang="en-US" sz="1800" dirty="0"/>
              <a:t>have dropped courses, and 18% have withdrawn from courses) </a:t>
            </a:r>
            <a:r>
              <a:rPr lang="en-US" sz="1800" dirty="0"/>
              <a:t>to opportunity (</a:t>
            </a:r>
            <a:r>
              <a:rPr lang="en-US" sz="1800" dirty="0" smtClean="0"/>
              <a:t>41% </a:t>
            </a:r>
            <a:r>
              <a:rPr lang="en-US" sz="1800" dirty="0"/>
              <a:t>have not registered for a specific course) to success (</a:t>
            </a:r>
            <a:r>
              <a:rPr lang="en-US" sz="1800" dirty="0" smtClean="0"/>
              <a:t>35% </a:t>
            </a:r>
            <a:r>
              <a:rPr lang="en-US" sz="1800" dirty="0"/>
              <a:t>have earned a poor grade and 16% have </a:t>
            </a:r>
            <a:r>
              <a:rPr lang="en-US" sz="1800" dirty="0" smtClean="0"/>
              <a:t>failed a course).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19" y="2145497"/>
            <a:ext cx="5487596" cy="35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b0afd-2b4c-4d14-a842-ba2337078c62">
      <Terms xmlns="http://schemas.microsoft.com/office/infopath/2007/PartnerControls"/>
    </lcf76f155ced4ddcb4097134ff3c332f>
    <TaxCatchAll xmlns="128b55ab-5a01-43d2-9f2e-4aa139fcb1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F7587E547B4AB77D54130E723936" ma:contentTypeVersion="17" ma:contentTypeDescription="Create a new document." ma:contentTypeScope="" ma:versionID="65fd1750f68e083919228acb1e0cce79">
  <xsd:schema xmlns:xsd="http://www.w3.org/2001/XMLSchema" xmlns:xs="http://www.w3.org/2001/XMLSchema" xmlns:p="http://schemas.microsoft.com/office/2006/metadata/properties" xmlns:ns2="599b0afd-2b4c-4d14-a842-ba2337078c62" xmlns:ns3="128b55ab-5a01-43d2-9f2e-4aa139fcb120" targetNamespace="http://schemas.microsoft.com/office/2006/metadata/properties" ma:root="true" ma:fieldsID="e32adbb2d1b18869bb38bb87bad6f733" ns2:_="" ns3:_="">
    <xsd:import namespace="599b0afd-2b4c-4d14-a842-ba2337078c62"/>
    <xsd:import namespace="128b55ab-5a01-43d2-9f2e-4aa139fcb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b0afd-2b4c-4d14-a842-ba2337078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86a27-6dae-4c69-96a7-27c358715f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b55ab-5a01-43d2-9f2e-4aa139fcb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8adb84-0404-43d7-b3a3-28851c9bc0ef}" ma:internalName="TaxCatchAll" ma:showField="CatchAllData" ma:web="128b55ab-5a01-43d2-9f2e-4aa139fcb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481CC-2F43-400E-9BBC-005DB71AB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EE84E8-F4EF-4EB8-9339-F3A64E86E6D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fa8a86d-4b52-4b81-a9c5-d0793a970a2e"/>
    <ds:schemaRef ds:uri="http://schemas.microsoft.com/office/infopath/2007/PartnerControls"/>
    <ds:schemaRef ds:uri="http://purl.org/dc/terms/"/>
    <ds:schemaRef ds:uri="http://schemas.microsoft.com/office/2006/documentManagement/types"/>
    <ds:schemaRef ds:uri="6b3a471a-2f07-409f-afc0-ba50ca3424e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9B7307-F429-488D-A2DE-7954E0A65E63}"/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1258</Words>
  <Application>Microsoft Office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Bookman Old Style</vt:lpstr>
      <vt:lpstr>Calibri</vt:lpstr>
      <vt:lpstr>Franklin Gothic Book</vt:lpstr>
      <vt:lpstr>1_RetrospectVTI</vt:lpstr>
      <vt:lpstr>Virginia Course Materials Survey 2021</vt:lpstr>
      <vt:lpstr>“I ration my grocery bill during the summer and fall to afford textbooks, so not eating as much as I should impacts my ability to focus on all of my classes for the majority of the semester.”</vt:lpstr>
      <vt:lpstr>Virginia Course Materials Survey</vt:lpstr>
      <vt:lpstr>Doctoral Institutions Focus </vt:lpstr>
      <vt:lpstr>Examining the Impact on Students</vt:lpstr>
      <vt:lpstr>Worry about Course Material Costs</vt:lpstr>
      <vt:lpstr>Impact on Large Decisions</vt:lpstr>
      <vt:lpstr>Measures to Reduce Costs</vt:lpstr>
      <vt:lpstr>Academic Career Impact</vt:lpstr>
      <vt:lpstr>Course-Level Impact</vt:lpstr>
      <vt:lpstr>Broad Impact</vt:lpstr>
      <vt:lpstr>Examining Educational Equity</vt:lpstr>
      <vt:lpstr>Identified Areas of Concern</vt:lpstr>
      <vt:lpstr>Populations of Concern</vt:lpstr>
      <vt:lpstr>Worry about Course Material Costs</vt:lpstr>
      <vt:lpstr>Worry about Course Material Costs</vt:lpstr>
      <vt:lpstr>Academic Career Impact</vt:lpstr>
      <vt:lpstr>Academic Career Impact</vt:lpstr>
      <vt:lpstr>Examining Course Materials</vt:lpstr>
      <vt:lpstr>Course Materials Expenditures</vt:lpstr>
      <vt:lpstr>Required Materials</vt:lpstr>
      <vt:lpstr>Course Materials Value</vt:lpstr>
      <vt:lpstr>Course Materials Value</vt:lpstr>
      <vt:lpstr>Course Materials Value</vt:lpstr>
      <vt:lpstr>Print vs. Electronic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2022-01-21T11:34:10Z</dcterms:created>
  <dcterms:modified xsi:type="dcterms:W3CDTF">2022-04-01T17:40:12Z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0x010100FCA0BFD399B679418B1517283772F1A1</vt:lpwstr>
  </property>
</Properties>
</file>