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4"/>
  </p:sldMasterIdLst>
  <p:sldIdLst>
    <p:sldId id="257" r:id="rId5"/>
    <p:sldId id="258" r:id="rId6"/>
    <p:sldId id="259" r:id="rId7"/>
    <p:sldId id="302" r:id="rId8"/>
    <p:sldId id="290" r:id="rId9"/>
    <p:sldId id="291" r:id="rId10"/>
    <p:sldId id="292" r:id="rId11"/>
    <p:sldId id="273" r:id="rId12"/>
    <p:sldId id="265" r:id="rId13"/>
    <p:sldId id="293" r:id="rId14"/>
    <p:sldId id="305" r:id="rId15"/>
    <p:sldId id="308" r:id="rId16"/>
    <p:sldId id="30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4" r:id="rId25"/>
    <p:sldId id="309" r:id="rId26"/>
    <p:sldId id="310" r:id="rId27"/>
    <p:sldId id="274" r:id="rId28"/>
    <p:sldId id="275" r:id="rId29"/>
    <p:sldId id="276" r:id="rId30"/>
    <p:sldId id="278" r:id="rId31"/>
    <p:sldId id="277" r:id="rId32"/>
    <p:sldId id="289" r:id="rId33"/>
    <p:sldId id="284" r:id="rId34"/>
    <p:sldId id="285" r:id="rId35"/>
    <p:sldId id="286" r:id="rId36"/>
    <p:sldId id="287" r:id="rId37"/>
    <p:sldId id="288" r:id="rId38"/>
    <p:sldId id="30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lss.flvc.org/colleges-and-universities/research/textbook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valib.org/va/open/surve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viva@gm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lss.flvc.org/colleges-and-universities/research/textbook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Virginia Course Materials Survey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6724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results, February 22, 2022</a:t>
            </a:r>
          </a:p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formal report is forthcoming in Spring 2022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779" y="5504615"/>
            <a:ext cx="10058400" cy="8900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Looking more closely at the students who have had these experiences, there are smaller but important subsets of students who have had these difficult situations happen “Frequently.”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45" y="2076615"/>
            <a:ext cx="5785605" cy="33226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flipH="1">
            <a:off x="7598302" y="2766221"/>
            <a:ext cx="3782271" cy="1543129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“</a:t>
            </a:r>
            <a:r>
              <a:rPr lang="en-US" sz="1600" dirty="0"/>
              <a:t>High cost of course materials is a form of classism, truly. If a student is unable to purchase what they need for a class, they are already behind from the beginning.”</a:t>
            </a:r>
          </a:p>
        </p:txBody>
      </p:sp>
    </p:spTree>
    <p:extLst>
      <p:ext uri="{BB962C8B-B14F-4D97-AF65-F5344CB8AC3E}">
        <p14:creationId xmlns:p14="http://schemas.microsoft.com/office/powerpoint/2010/main" val="5328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Course-Level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778" y="5710533"/>
            <a:ext cx="10058400" cy="5927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Students </a:t>
            </a:r>
            <a:r>
              <a:rPr lang="en-US" dirty="0" smtClean="0"/>
              <a:t>described </a:t>
            </a:r>
            <a:r>
              <a:rPr lang="en-US" dirty="0"/>
              <a:t>course by course decisions based on course material </a:t>
            </a:r>
            <a:r>
              <a:rPr lang="en-US" dirty="0" smtClean="0"/>
              <a:t>costs, often mentioning the challenge of homework programs/access codes.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177480" y="2226238"/>
            <a:ext cx="3583460" cy="1343866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“There were some classes that required homework programs that I had to pay for and it caused me to drop the class….”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31092" y="2331739"/>
            <a:ext cx="2842054" cy="1040976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“In the past I have specifically selected courses with a zero cost text option.”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2155151" y="3787897"/>
            <a:ext cx="3541313" cy="1407204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struggled to take one course my Freshman year due to a textbook that cost upwards of $200 - it was required for my major but I was forced to put it off.”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763265" y="3822184"/>
            <a:ext cx="3826476" cy="1343866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“[B]</a:t>
            </a:r>
            <a:r>
              <a:rPr lang="en-US" sz="1600" dirty="0" err="1"/>
              <a:t>uying</a:t>
            </a:r>
            <a:r>
              <a:rPr lang="en-US" sz="1600" dirty="0"/>
              <a:t> used copies is not an option for most classes because they require online access codes which makes textbook costs even greater.”</a:t>
            </a:r>
          </a:p>
        </p:txBody>
      </p:sp>
    </p:spTree>
    <p:extLst>
      <p:ext uri="{BB962C8B-B14F-4D97-AF65-F5344CB8AC3E}">
        <p14:creationId xmlns:p14="http://schemas.microsoft.com/office/powerpoint/2010/main" val="28072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648" y="5715238"/>
            <a:ext cx="10058400" cy="592721"/>
          </a:xfrm>
        </p:spPr>
        <p:txBody>
          <a:bodyPr>
            <a:normAutofit/>
          </a:bodyPr>
          <a:lstStyle/>
          <a:p>
            <a:r>
              <a:rPr lang="en-US" dirty="0"/>
              <a:t>Students </a:t>
            </a:r>
            <a:r>
              <a:rPr lang="en-US" dirty="0" smtClean="0"/>
              <a:t>also mentioned the impact of course </a:t>
            </a:r>
            <a:r>
              <a:rPr lang="en-US" dirty="0"/>
              <a:t>material </a:t>
            </a:r>
            <a:r>
              <a:rPr lang="en-US" dirty="0" smtClean="0"/>
              <a:t>costs on their life and wellness.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61687" y="4053016"/>
            <a:ext cx="3583460" cy="1343866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“Didn’t </a:t>
            </a:r>
            <a:r>
              <a:rPr lang="en-US" sz="1600" dirty="0"/>
              <a:t>feel like I could provide for my family or continue my education because I had to choose between food and a roof over our head or a textbook.”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74339" y="2035856"/>
            <a:ext cx="3725564" cy="2017160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“Spending money on textbooks and other required course materials has caused major setbacks in saving for housing, food, and other educational opportunities like study abroad programs.”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6053707" y="2092778"/>
            <a:ext cx="3405390" cy="1306804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“I </a:t>
            </a:r>
            <a:r>
              <a:rPr lang="en-US" sz="1600" dirty="0"/>
              <a:t>have to buy books and a parking pass and literally have all of $70 left to buy groceries and that’s hard.”</a:t>
            </a:r>
          </a:p>
        </p:txBody>
      </p:sp>
    </p:spTree>
    <p:extLst>
      <p:ext uri="{BB962C8B-B14F-4D97-AF65-F5344CB8AC3E}">
        <p14:creationId xmlns:p14="http://schemas.microsoft.com/office/powerpoint/2010/main" val="155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Educational Equity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Areas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4490307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The Survey Task Force identified seven demographic areas of particular concern:</a:t>
            </a:r>
          </a:p>
          <a:p>
            <a:r>
              <a:rPr lang="en-US" sz="2300" b="1" dirty="0" smtClean="0">
                <a:solidFill>
                  <a:schemeClr val="accent4"/>
                </a:solidFill>
              </a:rPr>
              <a:t>Funding </a:t>
            </a:r>
            <a:r>
              <a:rPr lang="en-US" sz="2300" b="1" dirty="0">
                <a:solidFill>
                  <a:schemeClr val="accent4"/>
                </a:solidFill>
              </a:rPr>
              <a:t>Sources:</a:t>
            </a:r>
          </a:p>
          <a:p>
            <a:r>
              <a:rPr lang="en-US" dirty="0">
                <a:solidFill>
                  <a:schemeClr val="accent3"/>
                </a:solidFill>
              </a:rPr>
              <a:t>28.9% </a:t>
            </a:r>
            <a:r>
              <a:rPr lang="en-US" dirty="0"/>
              <a:t>are using the </a:t>
            </a:r>
            <a:r>
              <a:rPr lang="en-US" dirty="0">
                <a:solidFill>
                  <a:schemeClr val="accent3"/>
                </a:solidFill>
              </a:rPr>
              <a:t>Pell Grant Program </a:t>
            </a:r>
            <a:r>
              <a:rPr lang="en-US" dirty="0"/>
              <a:t>to fund their education</a:t>
            </a:r>
          </a:p>
          <a:p>
            <a:r>
              <a:rPr lang="en-US" dirty="0">
                <a:solidFill>
                  <a:schemeClr val="accent3"/>
                </a:solidFill>
              </a:rPr>
              <a:t>35.4% </a:t>
            </a:r>
            <a:r>
              <a:rPr lang="en-US" dirty="0"/>
              <a:t>are using </a:t>
            </a:r>
            <a:r>
              <a:rPr lang="en-US" dirty="0">
                <a:solidFill>
                  <a:schemeClr val="accent3"/>
                </a:solidFill>
              </a:rPr>
              <a:t>Education Loans </a:t>
            </a:r>
            <a:r>
              <a:rPr lang="en-US" dirty="0"/>
              <a:t>to fund their education</a:t>
            </a:r>
          </a:p>
          <a:p>
            <a:r>
              <a:rPr lang="en-US" dirty="0">
                <a:solidFill>
                  <a:schemeClr val="accent3"/>
                </a:solidFill>
              </a:rPr>
              <a:t>16.3% </a:t>
            </a:r>
            <a:r>
              <a:rPr lang="en-US" dirty="0">
                <a:solidFill>
                  <a:schemeClr val="tx2"/>
                </a:solidFill>
              </a:rPr>
              <a:t>are using </a:t>
            </a:r>
            <a:r>
              <a:rPr lang="en-US" dirty="0">
                <a:solidFill>
                  <a:schemeClr val="accent3"/>
                </a:solidFill>
              </a:rPr>
              <a:t>Full Time Job(s) </a:t>
            </a:r>
            <a:r>
              <a:rPr lang="en-US" dirty="0">
                <a:solidFill>
                  <a:schemeClr val="tx2"/>
                </a:solidFill>
              </a:rPr>
              <a:t>to fund their education</a:t>
            </a:r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r>
              <a:rPr lang="en-US" sz="2300" b="1" dirty="0" smtClean="0">
                <a:solidFill>
                  <a:schemeClr val="accent4"/>
                </a:solidFill>
              </a:rPr>
              <a:t>Social </a:t>
            </a:r>
            <a:r>
              <a:rPr lang="en-US" sz="2300" b="1" dirty="0">
                <a:solidFill>
                  <a:schemeClr val="accent4"/>
                </a:solidFill>
              </a:rPr>
              <a:t>Aspects:</a:t>
            </a:r>
          </a:p>
          <a:p>
            <a:r>
              <a:rPr lang="en-US" dirty="0">
                <a:solidFill>
                  <a:schemeClr val="accent3"/>
                </a:solidFill>
              </a:rPr>
              <a:t>41.9% </a:t>
            </a:r>
            <a:r>
              <a:rPr lang="en-US" dirty="0"/>
              <a:t>selected a </a:t>
            </a:r>
            <a:r>
              <a:rPr lang="en-US" dirty="0">
                <a:solidFill>
                  <a:schemeClr val="tx1"/>
                </a:solidFill>
              </a:rPr>
              <a:t>race/ethnicity </a:t>
            </a:r>
            <a:r>
              <a:rPr lang="en-US" dirty="0"/>
              <a:t>other than or in addition to White (defined here as </a:t>
            </a:r>
            <a:r>
              <a:rPr lang="en-US" dirty="0">
                <a:solidFill>
                  <a:schemeClr val="accent3"/>
                </a:solidFill>
              </a:rPr>
              <a:t>Non White-Only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3"/>
                </a:solidFill>
              </a:rPr>
              <a:t>30%</a:t>
            </a:r>
            <a:r>
              <a:rPr lang="en-US" dirty="0"/>
              <a:t> identify as </a:t>
            </a:r>
            <a:r>
              <a:rPr lang="en-US" dirty="0">
                <a:solidFill>
                  <a:schemeClr val="accent3"/>
                </a:solidFill>
              </a:rPr>
              <a:t>First Generation </a:t>
            </a:r>
            <a:r>
              <a:rPr lang="en-US" dirty="0"/>
              <a:t>students</a:t>
            </a:r>
          </a:p>
          <a:p>
            <a:r>
              <a:rPr lang="en-US" dirty="0">
                <a:solidFill>
                  <a:schemeClr val="accent3"/>
                </a:solidFill>
              </a:rPr>
              <a:t>18%</a:t>
            </a:r>
            <a:r>
              <a:rPr lang="en-US" dirty="0"/>
              <a:t> are </a:t>
            </a:r>
            <a:r>
              <a:rPr lang="en-US" dirty="0">
                <a:solidFill>
                  <a:schemeClr val="accent3"/>
                </a:solidFill>
              </a:rPr>
              <a:t>currently taking care </a:t>
            </a:r>
            <a:r>
              <a:rPr lang="en-US" dirty="0"/>
              <a:t>of children, parents, or other family members</a:t>
            </a:r>
          </a:p>
          <a:p>
            <a:r>
              <a:rPr lang="en-US" dirty="0">
                <a:solidFill>
                  <a:schemeClr val="accent3"/>
                </a:solidFill>
              </a:rPr>
              <a:t>8.6% </a:t>
            </a:r>
            <a:r>
              <a:rPr lang="en-US" dirty="0"/>
              <a:t>identified as having a </a:t>
            </a:r>
            <a:r>
              <a:rPr lang="en-US" dirty="0">
                <a:solidFill>
                  <a:schemeClr val="accent3"/>
                </a:solidFill>
              </a:rPr>
              <a:t>Disability</a:t>
            </a:r>
            <a:r>
              <a:rPr lang="en-US" dirty="0"/>
              <a:t>, and over half of these said that their disability affects how they use course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 of Concern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781" y="2048545"/>
            <a:ext cx="5298175" cy="3184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5388" y="5432142"/>
            <a:ext cx="613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number of areas of concern an individual student had was tracked to see if there were patterns in responses.</a:t>
            </a:r>
          </a:p>
        </p:txBody>
      </p:sp>
    </p:spTree>
    <p:extLst>
      <p:ext uri="{BB962C8B-B14F-4D97-AF65-F5344CB8AC3E}">
        <p14:creationId xmlns:p14="http://schemas.microsoft.com/office/powerpoint/2010/main" val="2865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32" y="5542243"/>
            <a:ext cx="10058400" cy="821487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Each </a:t>
            </a:r>
            <a:r>
              <a:rPr lang="en-US" sz="1800" dirty="0"/>
              <a:t>of the areas of concern had higher proportions of people </a:t>
            </a:r>
            <a:r>
              <a:rPr lang="en-US" sz="1800" dirty="0" smtClean="0"/>
              <a:t>who were “Extremely worried” about meeting their course materials costs than the overall group.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667" y="2069719"/>
            <a:ext cx="5276479" cy="31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1129" y="5393961"/>
            <a:ext cx="10058400" cy="87709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effect on student worry grew with increasing numbers of the seven areas of concern identified.  A First Generation, disabled student using Pell Grant funding, for example, would be more likely to be “Extremely Worried” about meeting course material costs than a student without any of the areas.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777" y="2153864"/>
            <a:ext cx="5149494" cy="309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671432"/>
            <a:ext cx="10058400" cy="5927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Of chief concern are students who frequently had these issues.  Students in the areas of concern consistently showed higher percentages in these areas than the overall population.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050" y="2051185"/>
            <a:ext cx="5828295" cy="35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915" y="5689967"/>
            <a:ext cx="8818735" cy="5927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The effect on academic career challenges grew with increasing numbers of the seven areas of concern identified.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74" y="2045005"/>
            <a:ext cx="5715226" cy="34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000" i="1" dirty="0" smtClean="0">
                <a:solidFill>
                  <a:srgbClr val="FFFFFF"/>
                </a:solidFill>
              </a:rPr>
              <a:t>“</a:t>
            </a:r>
            <a:r>
              <a:rPr lang="en-US" sz="4000" i="1" dirty="0">
                <a:solidFill>
                  <a:srgbClr val="FFFFFF"/>
                </a:solidFill>
              </a:rPr>
              <a:t>I ration my grocery bill during the summer and fall to afford textbooks, so not eating as much as I should impacts my ability to focus on all of my classes for the majority of the semester.”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Student respondent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Large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392" y="5610204"/>
            <a:ext cx="8386531" cy="5927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large decisions </a:t>
            </a:r>
            <a:r>
              <a:rPr lang="en-US" dirty="0" smtClean="0"/>
              <a:t>of major/minor/institution selection tended </a:t>
            </a:r>
            <a:r>
              <a:rPr lang="en-US" dirty="0"/>
              <a:t>to have larger percentages of impact for students in areas of concern.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12" y="2149383"/>
            <a:ext cx="9586490" cy="33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Course Materials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Expenditures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551" y="5419785"/>
            <a:ext cx="8266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results for the course material expenditures were similar to the results of the 2018 Florida Student Textbook and Course Materials Survey (</a:t>
            </a:r>
            <a:r>
              <a:rPr lang="en-US" dirty="0">
                <a:hlinkClick r:id="rId2"/>
              </a:rPr>
              <a:t>https://dlss.flvc.org/colleges-and-universities/research/textbooks</a:t>
            </a:r>
            <a:r>
              <a:rPr lang="en-US" dirty="0"/>
              <a:t>).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9679" y="2067081"/>
            <a:ext cx="5458413" cy="32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Expenditures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468" y="2073259"/>
            <a:ext cx="5699370" cy="3425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2621" y="5617493"/>
            <a:ext cx="826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notable departure from the pattern was the large percentage of students at </a:t>
            </a:r>
            <a:br>
              <a:rPr lang="en-US" dirty="0"/>
            </a:br>
            <a:r>
              <a:rPr lang="en-US" dirty="0"/>
              <a:t>two year institutions spending over $601 in the current semester.</a:t>
            </a:r>
          </a:p>
        </p:txBody>
      </p:sp>
    </p:spTree>
    <p:extLst>
      <p:ext uri="{BB962C8B-B14F-4D97-AF65-F5344CB8AC3E}">
        <p14:creationId xmlns:p14="http://schemas.microsoft.com/office/powerpoint/2010/main" val="42377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Materials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1392" y="5610204"/>
            <a:ext cx="8386531" cy="59272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number of courses in a given semester not requiring materials varied by institution type, as did trends in not buying (but possibly renting) required course materials.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259" y="2102512"/>
            <a:ext cx="5440479" cy="32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1392" y="5610204"/>
            <a:ext cx="8386531" cy="59272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commonly cited reason to buy (rather than rent) course materials was anticipation of future use.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956" y="1971091"/>
            <a:ext cx="6346584" cy="35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important characteristics that made course materials worthwhile to buy and own were that they were affordable/free, easy to access, actively used throughout the course, and essential to successful completion of the course.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673" y="2058202"/>
            <a:ext cx="4797968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489" y="2032686"/>
            <a:ext cx="5658066" cy="32879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helpful aspects of course materials were the ability to access them from anywhere (e.g. offline) and the ability to obtain a print version.</a:t>
            </a:r>
          </a:p>
        </p:txBody>
      </p:sp>
    </p:spTree>
    <p:extLst>
      <p:ext uri="{BB962C8B-B14F-4D97-AF65-F5344CB8AC3E}">
        <p14:creationId xmlns:p14="http://schemas.microsoft.com/office/powerpoint/2010/main" val="17704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vs. Electronic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986" y="2152923"/>
            <a:ext cx="5180987" cy="300387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Slightly more than half of respondents preferred the print format for course materials, although over a quarter said that it depends.</a:t>
            </a:r>
          </a:p>
        </p:txBody>
      </p:sp>
    </p:spTree>
    <p:extLst>
      <p:ext uri="{BB962C8B-B14F-4D97-AF65-F5344CB8AC3E}">
        <p14:creationId xmlns:p14="http://schemas.microsoft.com/office/powerpoint/2010/main" val="20423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Survey Demographics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Course Materials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from October 1-December 31, 2021</a:t>
            </a:r>
          </a:p>
          <a:p>
            <a:r>
              <a:rPr lang="en-US" dirty="0"/>
              <a:t>More than 5,600 valid student responses from 41 institutions were received, reflecting an overall response rate of 10%. </a:t>
            </a:r>
          </a:p>
          <a:p>
            <a:r>
              <a:rPr lang="en-US" dirty="0"/>
              <a:t>Overarching research questions of the survey:</a:t>
            </a:r>
          </a:p>
          <a:p>
            <a:pPr lvl="1"/>
            <a:r>
              <a:rPr lang="en-US" dirty="0"/>
              <a:t>What is the impact of course material costs on educational equity among Virginia students?</a:t>
            </a:r>
          </a:p>
          <a:p>
            <a:pPr lvl="1"/>
            <a:r>
              <a:rPr lang="en-US" dirty="0"/>
              <a:t>What course content materials do students find to be most beneficial to their learning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The full survey instrument is available here: </a:t>
            </a:r>
            <a:r>
              <a:rPr lang="en-US" dirty="0">
                <a:hlinkClick r:id="rId2"/>
              </a:rPr>
              <a:t>https://vivalib.org/va/open/survey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15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Descriptors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130" y="4877633"/>
            <a:ext cx="391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four VIVA institution types were represented, with the largest response from public doctoral institutions.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4958" y="4600634"/>
            <a:ext cx="4442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Many degree and award types were represented, with the largest response from students seeking Bachelor’s degrees.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2863" y="2064055"/>
            <a:ext cx="4566300" cy="2761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41" y="2064055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Descriptors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0" y="2397173"/>
            <a:ext cx="4584589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6" y="2397172"/>
            <a:ext cx="4584589" cy="2755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8874" y="5322991"/>
            <a:ext cx="613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seeking Associate’s and Bachelor’s degrees were well-balanced by degree progress.</a:t>
            </a:r>
          </a:p>
        </p:txBody>
      </p:sp>
    </p:spTree>
    <p:extLst>
      <p:ext uri="{BB962C8B-B14F-4D97-AF65-F5344CB8AC3E}">
        <p14:creationId xmlns:p14="http://schemas.microsoft.com/office/powerpoint/2010/main" val="26778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Descriptors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303" y="5619769"/>
            <a:ext cx="908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Race/ethnicity and gender identity reporting were similar to SCHEV/statewide population levels for higher education, with a strong response from respondents identifying as Women.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125"/>
            <a:ext cx="3381878" cy="2032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51" y="3465949"/>
            <a:ext cx="3429582" cy="1971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62" y="1975125"/>
            <a:ext cx="3381879" cy="2032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403" y="3321158"/>
            <a:ext cx="3381878" cy="20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8874" y="5322991"/>
            <a:ext cx="613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most common funding sources were scholarships, part-time job(s), and education loans.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676" y="2230768"/>
            <a:ext cx="7015353" cy="29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73" y="2392197"/>
            <a:ext cx="4584589" cy="2572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47642" y="5100786"/>
            <a:ext cx="595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Grouped funding sources varied by institution type.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7314" y="282008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Work to get money: </a:t>
            </a:r>
            <a:r>
              <a:rPr lang="en-US" dirty="0"/>
              <a:t>Work study, PT job, FT job, Employer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Borrow money: </a:t>
            </a:r>
            <a:r>
              <a:rPr lang="en-US" dirty="0"/>
              <a:t>Education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Use grant/scholarship money: </a:t>
            </a:r>
            <a:r>
              <a:rPr lang="en-US" dirty="0"/>
              <a:t>Pell Grant, GI Bill, other federal grant programs, scholarships</a:t>
            </a:r>
          </a:p>
        </p:txBody>
      </p:sp>
    </p:spTree>
    <p:extLst>
      <p:ext uri="{BB962C8B-B14F-4D97-AF65-F5344CB8AC3E}">
        <p14:creationId xmlns:p14="http://schemas.microsoft.com/office/powerpoint/2010/main" val="19826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intended to be a soft release of initial findings so that institutions can begin to discuss the local and statewide implications of the results.</a:t>
            </a:r>
          </a:p>
          <a:p>
            <a:r>
              <a:rPr lang="en-US" dirty="0" smtClean="0"/>
              <a:t>A formal report is planned for Spring 2022.</a:t>
            </a:r>
          </a:p>
          <a:p>
            <a:r>
              <a:rPr lang="en-US" dirty="0" smtClean="0"/>
              <a:t>If you have any questions, please contact </a:t>
            </a:r>
            <a:r>
              <a:rPr lang="en-US" dirty="0" smtClean="0">
                <a:hlinkClick r:id="rId2"/>
              </a:rPr>
              <a:t>viva@gmu.edu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the Impact on Students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649" y="5363070"/>
            <a:ext cx="7953762" cy="821487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16</a:t>
            </a:r>
            <a:r>
              <a:rPr lang="en-US" sz="1800" dirty="0"/>
              <a:t>% of all </a:t>
            </a:r>
            <a:r>
              <a:rPr lang="en-US" sz="1800" dirty="0" smtClean="0"/>
              <a:t>student respondents were “Extremely </a:t>
            </a:r>
            <a:r>
              <a:rPr lang="en-US" sz="1800" dirty="0"/>
              <a:t>Worried” about meeting </a:t>
            </a:r>
            <a:r>
              <a:rPr lang="en-US" sz="1800" dirty="0" smtClean="0"/>
              <a:t>their course </a:t>
            </a:r>
            <a:r>
              <a:rPr lang="en-US" sz="1800" dirty="0"/>
              <a:t>material </a:t>
            </a:r>
            <a:r>
              <a:rPr lang="en-US" sz="1800" dirty="0" smtClean="0"/>
              <a:t>costs, and 78% had some level of worry.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48" y="2045642"/>
            <a:ext cx="5260106" cy="31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Large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660" y="5373424"/>
            <a:ext cx="9047335" cy="8647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Course material costs were a factor for many students in the large decisions of major/minor/institution selection.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51" y="2257944"/>
            <a:ext cx="4259079" cy="272988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324471" y="3670607"/>
            <a:ext cx="2860589" cy="1225460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“I was originally a biology major, but am now an English major.  The biology textbooks were extremely expensive and hardly ever fully used.”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533768" y="2257944"/>
            <a:ext cx="2479588" cy="1027072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“Often times in stem courses I couldn't afford the books, which led me to not pursuing my original major.”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8326394" y="2430117"/>
            <a:ext cx="2683475" cy="1027072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“I changed my bachelor’s major to something that required less expensive and more accessible materials.”</a:t>
            </a:r>
          </a:p>
        </p:txBody>
      </p:sp>
    </p:spTree>
    <p:extLst>
      <p:ext uri="{BB962C8B-B14F-4D97-AF65-F5344CB8AC3E}">
        <p14:creationId xmlns:p14="http://schemas.microsoft.com/office/powerpoint/2010/main" val="1801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Large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308" y="5400140"/>
            <a:ext cx="9405681" cy="8276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impact of major selection and selecting the institution attended was especially great on students at two year institutions.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894" y="2172931"/>
            <a:ext cx="4584589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to Reduce Costs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1392" y="5610204"/>
            <a:ext cx="8386531" cy="59272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Only 2% of students </a:t>
            </a:r>
            <a:r>
              <a:rPr lang="en-US" dirty="0"/>
              <a:t>do not attempt to reduce their course material costs, with the most common approaches being buying used copies or finding a free version online.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366" y="2042103"/>
            <a:ext cx="6621387" cy="34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2" y="2342586"/>
            <a:ext cx="5420627" cy="3749294"/>
          </a:xfrm>
        </p:spPr>
        <p:txBody>
          <a:bodyPr>
            <a:normAutofit/>
          </a:bodyPr>
          <a:lstStyle/>
          <a:p>
            <a:r>
              <a:rPr lang="en-US" sz="1800" dirty="0"/>
              <a:t>The results show the deep impact of course material costs on Virginia students’ academic careers, from progress (38% have taken fewer courses) to opportunity (40% have not registered for a specific course) to success (34% have earned a poor grade and 16% have failed).</a:t>
            </a:r>
          </a:p>
          <a:p>
            <a:r>
              <a:rPr lang="en-US" sz="1800" dirty="0" smtClean="0"/>
              <a:t>These results closely mirror the </a:t>
            </a:r>
            <a:r>
              <a:rPr lang="en-US" sz="1800" dirty="0"/>
              <a:t>results of the </a:t>
            </a:r>
            <a:r>
              <a:rPr lang="en-US" sz="1800" dirty="0">
                <a:hlinkClick r:id="rId2"/>
              </a:rPr>
              <a:t>2018 Florida Student Textbook and Course Materials </a:t>
            </a:r>
            <a:r>
              <a:rPr lang="en-US" sz="1800" dirty="0" smtClean="0">
                <a:hlinkClick r:id="rId2"/>
              </a:rPr>
              <a:t>Survey</a:t>
            </a:r>
            <a:r>
              <a:rPr lang="en-US" sz="1800" dirty="0" smtClean="0"/>
              <a:t>, further validating that they are broad, shared challenges in higher education.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52" y="2076370"/>
            <a:ext cx="5397431" cy="38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b0afd-2b4c-4d14-a842-ba2337078c62">
      <Terms xmlns="http://schemas.microsoft.com/office/infopath/2007/PartnerControls"/>
    </lcf76f155ced4ddcb4097134ff3c332f>
    <TaxCatchAll xmlns="128b55ab-5a01-43d2-9f2e-4aa139fcb1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F7587E547B4AB77D54130E723936" ma:contentTypeVersion="17" ma:contentTypeDescription="Create a new document." ma:contentTypeScope="" ma:versionID="65fd1750f68e083919228acb1e0cce79">
  <xsd:schema xmlns:xsd="http://www.w3.org/2001/XMLSchema" xmlns:xs="http://www.w3.org/2001/XMLSchema" xmlns:p="http://schemas.microsoft.com/office/2006/metadata/properties" xmlns:ns2="599b0afd-2b4c-4d14-a842-ba2337078c62" xmlns:ns3="128b55ab-5a01-43d2-9f2e-4aa139fcb120" targetNamespace="http://schemas.microsoft.com/office/2006/metadata/properties" ma:root="true" ma:fieldsID="e32adbb2d1b18869bb38bb87bad6f733" ns2:_="" ns3:_="">
    <xsd:import namespace="599b0afd-2b4c-4d14-a842-ba2337078c62"/>
    <xsd:import namespace="128b55ab-5a01-43d2-9f2e-4aa139fcb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b0afd-2b4c-4d14-a842-ba2337078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86a27-6dae-4c69-96a7-27c358715f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b55ab-5a01-43d2-9f2e-4aa139fcb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8adb84-0404-43d7-b3a3-28851c9bc0ef}" ma:internalName="TaxCatchAll" ma:showField="CatchAllData" ma:web="128b55ab-5a01-43d2-9f2e-4aa139fcb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EE84E8-F4EF-4EB8-9339-F3A64E86E6D8}">
  <ds:schemaRefs>
    <ds:schemaRef ds:uri="http://purl.org/dc/elements/1.1/"/>
    <ds:schemaRef ds:uri="http://schemas.microsoft.com/office/2006/metadata/properties"/>
    <ds:schemaRef ds:uri="4fa8a86d-4b52-4b81-a9c5-d0793a970a2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b3a471a-2f07-409f-afc0-ba50ca3424e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EE0F19-F800-4148-A0D2-264417D03AF1}"/>
</file>

<file path=customXml/itemProps3.xml><?xml version="1.0" encoding="utf-8"?>
<ds:datastoreItem xmlns:ds="http://schemas.openxmlformats.org/officeDocument/2006/customXml" ds:itemID="{D7A481CC-2F43-400E-9BBC-005DB71AB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1357</Words>
  <Application>Microsoft Office PowerPoint</Application>
  <PresentationFormat>Widescreen</PresentationFormat>
  <Paragraphs>100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Bookman Old Style</vt:lpstr>
      <vt:lpstr>Calibri</vt:lpstr>
      <vt:lpstr>Franklin Gothic Book</vt:lpstr>
      <vt:lpstr>1_RetrospectVTI</vt:lpstr>
      <vt:lpstr>Virginia Course Materials Survey 2021</vt:lpstr>
      <vt:lpstr>“I ration my grocery bill during the summer and fall to afford textbooks, so not eating as much as I should impacts my ability to focus on all of my classes for the majority of the semester.”</vt:lpstr>
      <vt:lpstr>Virginia Course Materials Survey</vt:lpstr>
      <vt:lpstr>Examining the Impact on Students</vt:lpstr>
      <vt:lpstr>Worry about Course Material Costs</vt:lpstr>
      <vt:lpstr>Impact on Large Decisions</vt:lpstr>
      <vt:lpstr>Impact on Large Decisions</vt:lpstr>
      <vt:lpstr>Measures to Reduce Costs</vt:lpstr>
      <vt:lpstr>Academic Career Impact</vt:lpstr>
      <vt:lpstr>Academic Career Impact</vt:lpstr>
      <vt:lpstr>Course-Level Impact</vt:lpstr>
      <vt:lpstr>Broad Impact</vt:lpstr>
      <vt:lpstr>Examining Educational Equity</vt:lpstr>
      <vt:lpstr>Identified Areas of Concern</vt:lpstr>
      <vt:lpstr>Populations of Concern</vt:lpstr>
      <vt:lpstr>Worry about Course Material Costs</vt:lpstr>
      <vt:lpstr>Worry about Course Material Costs</vt:lpstr>
      <vt:lpstr>Academic Career Impact</vt:lpstr>
      <vt:lpstr>Academic Career Impact</vt:lpstr>
      <vt:lpstr>Impact on Large Decisions</vt:lpstr>
      <vt:lpstr>Examining Course Materials</vt:lpstr>
      <vt:lpstr>Course Materials Expenditures</vt:lpstr>
      <vt:lpstr>Course Materials Expenditures</vt:lpstr>
      <vt:lpstr>Required Materials</vt:lpstr>
      <vt:lpstr>Course Materials Value</vt:lpstr>
      <vt:lpstr>Course Materials Value</vt:lpstr>
      <vt:lpstr>Course Materials Value</vt:lpstr>
      <vt:lpstr>Print vs. Electronic</vt:lpstr>
      <vt:lpstr>Survey Demographics</vt:lpstr>
      <vt:lpstr>Response Descriptors</vt:lpstr>
      <vt:lpstr>Response Descriptors</vt:lpstr>
      <vt:lpstr>Response Descriptors</vt:lpstr>
      <vt:lpstr>Funding Sources</vt:lpstr>
      <vt:lpstr>Funding Sources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2022-01-21T11:34:10Z</dcterms:created>
  <dcterms:modified xsi:type="dcterms:W3CDTF">2022-02-22T11:42:49Z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0x010100FCA0BFD399B679418B1517283772F1A1</vt:lpwstr>
  </property>
</Properties>
</file>