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8" r:id="rId3"/>
    <p:sldId id="278" r:id="rId4"/>
    <p:sldId id="279" r:id="rId5"/>
    <p:sldId id="290" r:id="rId6"/>
    <p:sldId id="280" r:id="rId7"/>
    <p:sldId id="291" r:id="rId8"/>
    <p:sldId id="272" r:id="rId9"/>
    <p:sldId id="257" r:id="rId10"/>
    <p:sldId id="281" r:id="rId11"/>
    <p:sldId id="268" r:id="rId12"/>
    <p:sldId id="285" r:id="rId13"/>
    <p:sldId id="267" r:id="rId14"/>
    <p:sldId id="282" r:id="rId15"/>
    <p:sldId id="286" r:id="rId16"/>
    <p:sldId id="287" r:id="rId17"/>
    <p:sldId id="269" r:id="rId18"/>
    <p:sldId id="259" r:id="rId19"/>
    <p:sldId id="270" r:id="rId20"/>
    <p:sldId id="271" r:id="rId21"/>
    <p:sldId id="275" r:id="rId22"/>
    <p:sldId id="276" r:id="rId23"/>
    <p:sldId id="277" r:id="rId24"/>
    <p:sldId id="289" r:id="rId25"/>
    <p:sldId id="260" r:id="rId26"/>
    <p:sldId id="273" r:id="rId27"/>
    <p:sldId id="284" r:id="rId28"/>
    <p:sldId id="288" r:id="rId29"/>
  </p:sldIdLst>
  <p:sldSz cx="9144000" cy="5143500" type="screen16x9"/>
  <p:notesSz cx="6858000" cy="9144000"/>
  <p:embeddedFontLst>
    <p:embeddedFont>
      <p:font typeface="Lato" panose="020F0502020204030203" pitchFamily="34" charset="0"/>
      <p:regular r:id="rId31"/>
      <p:bold r:id="rId32"/>
      <p:italic r:id="rId33"/>
      <p:boldItalic r:id="rId34"/>
    </p:embeddedFont>
    <p:embeddedFont>
      <p:font typeface="Raleway" pitchFamily="2"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480" autoAdjust="0"/>
  </p:normalViewPr>
  <p:slideViewPr>
    <p:cSldViewPr snapToGrid="0">
      <p:cViewPr varScale="1">
        <p:scale>
          <a:sx n="98" d="100"/>
          <a:sy n="98" d="100"/>
        </p:scale>
        <p:origin x="197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motex.gmu.edu\VIVA\viva_admin\Committees\Open%20and%20Affordable%20Course%20Content\Assessment%20&amp;%20Research\Institutional%20Research\2025%20VA%20CM%20Survey\Presentations\key-findings-data-251107.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motex.gmu.edu\VIVA\viva_admin\Committees\Open%20and%20Affordable%20Course%20Content\Assessment%20&amp;%20Research\Institutional%20Research\2025%20VA%20CM%20Survey\Presentations\key-findings-data-251107.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05547143145569"/>
          <c:y val="6.591019958440647E-2"/>
          <c:w val="0.60388888888888892"/>
          <c:h val="0.7945906432748538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CB-407E-8F63-A2342976E0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DCB-407E-8F63-A2342976E0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DCB-407E-8F63-A2342976E0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DCB-407E-8F63-A2342976E078}"/>
              </c:ext>
            </c:extLst>
          </c:dPt>
          <c:dLbls>
            <c:dLbl>
              <c:idx val="0"/>
              <c:layout>
                <c:manualLayout>
                  <c:x val="0.23112906062838393"/>
                  <c:y val="-4.4469568854913544E-2"/>
                </c:manualLayout>
              </c:layout>
              <c:tx>
                <c:rich>
                  <a:bodyPr/>
                  <a:lstStyle/>
                  <a:p>
                    <a:fld id="{876E3795-576B-4837-B453-B49CB7F23F4A}" type="VALUE">
                      <a:rPr lang="en-US" sz="1200">
                        <a:latin typeface="Verdana" panose="020B0604030504040204" pitchFamily="34" charset="0"/>
                        <a:ea typeface="Verdana" panose="020B0604030504040204" pitchFamily="34" charset="0"/>
                      </a:rPr>
                      <a:pPr/>
                      <a:t>[VALUE]</a:t>
                    </a:fld>
                    <a:endParaRPr lang="en-US" sz="1200" dirty="0">
                      <a:latin typeface="Verdana" panose="020B0604030504040204" pitchFamily="34" charset="0"/>
                      <a:ea typeface="Verdana" panose="020B0604030504040204" pitchFamily="34" charset="0"/>
                    </a:endParaRPr>
                  </a:p>
                  <a:p>
                    <a:r>
                      <a:rPr lang="en-US" sz="1200" dirty="0">
                        <a:latin typeface="Verdana" panose="020B0604030504040204" pitchFamily="34" charset="0"/>
                        <a:ea typeface="Verdana" panose="020B0604030504040204" pitchFamily="34" charset="0"/>
                      </a:rPr>
                      <a:t>Extremely worried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CB-407E-8F63-A2342976E078}"/>
                </c:ext>
              </c:extLst>
            </c:dLbl>
            <c:dLbl>
              <c:idx val="1"/>
              <c:layout>
                <c:manualLayout>
                  <c:x val="0.16906869173445618"/>
                  <c:y val="8.1345061459154336E-2"/>
                </c:manualLayout>
              </c:layout>
              <c:tx>
                <c:rich>
                  <a:bodyPr/>
                  <a:lstStyle/>
                  <a:p>
                    <a:fld id="{7B7C278E-DD06-47B7-96CD-1716A1F6CD26}" type="VALUE">
                      <a:rPr lang="en-US" sz="1200">
                        <a:latin typeface="Verdana" panose="020B0604030504040204" pitchFamily="34" charset="0"/>
                        <a:ea typeface="Verdana" panose="020B0604030504040204" pitchFamily="34" charset="0"/>
                      </a:rPr>
                      <a:pPr/>
                      <a:t>[VALUE]</a:t>
                    </a:fld>
                    <a:endParaRPr lang="en-US" sz="1200" dirty="0">
                      <a:latin typeface="Verdana" panose="020B0604030504040204" pitchFamily="34" charset="0"/>
                      <a:ea typeface="Verdana" panose="020B0604030504040204" pitchFamily="34" charset="0"/>
                    </a:endParaRPr>
                  </a:p>
                  <a:p>
                    <a:r>
                      <a:rPr lang="en-US" sz="1200" b="0" i="0" u="none" strike="noStrike" baseline="0" dirty="0">
                        <a:effectLst/>
                        <a:latin typeface="Verdana" panose="020B0604030504040204" pitchFamily="34" charset="0"/>
                        <a:ea typeface="Verdana" panose="020B0604030504040204" pitchFamily="34" charset="0"/>
                      </a:rPr>
                      <a:t>Moderately worried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DCB-407E-8F63-A2342976E078}"/>
                </c:ext>
              </c:extLst>
            </c:dLbl>
            <c:dLbl>
              <c:idx val="2"/>
              <c:layout>
                <c:manualLayout>
                  <c:x val="-0.23011918258873604"/>
                  <c:y val="3.8176988080571558E-2"/>
                </c:manualLayout>
              </c:layout>
              <c:tx>
                <c:rich>
                  <a:bodyPr/>
                  <a:lstStyle/>
                  <a:p>
                    <a:fld id="{165647B9-4881-4454-80CD-FDBA00C07924}" type="VALUE">
                      <a:rPr lang="en-US"/>
                      <a:pPr/>
                      <a:t>[VALUE]</a:t>
                    </a:fld>
                    <a:endParaRPr lang="en-US" dirty="0"/>
                  </a:p>
                  <a:p>
                    <a:r>
                      <a:rPr lang="en-US" dirty="0"/>
                      <a:t>Slightly worried</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DCB-407E-8F63-A2342976E078}"/>
                </c:ext>
              </c:extLst>
            </c:dLbl>
            <c:dLbl>
              <c:idx val="3"/>
              <c:layout>
                <c:manualLayout>
                  <c:x val="-0.1723312574124482"/>
                  <c:y val="-1.3124316093141438E-2"/>
                </c:manualLayout>
              </c:layout>
              <c:tx>
                <c:rich>
                  <a:bodyPr/>
                  <a:lstStyle/>
                  <a:p>
                    <a:fld id="{1B0D9FCE-A422-467C-8596-CF3495F26FDA}" type="VALUE">
                      <a:rPr lang="en-US" sz="1200">
                        <a:latin typeface="Verdana" panose="020B0604030504040204" pitchFamily="34" charset="0"/>
                        <a:ea typeface="Verdana" panose="020B0604030504040204" pitchFamily="34" charset="0"/>
                      </a:rPr>
                      <a:pPr/>
                      <a:t>[VALUE]</a:t>
                    </a:fld>
                    <a:endParaRPr lang="en-US" sz="1200" dirty="0">
                      <a:latin typeface="Verdana" panose="020B0604030504040204" pitchFamily="34" charset="0"/>
                      <a:ea typeface="Verdana" panose="020B0604030504040204" pitchFamily="34" charset="0"/>
                    </a:endParaRPr>
                  </a:p>
                  <a:p>
                    <a:r>
                      <a:rPr lang="en-US" sz="1200" b="0" i="0" u="none" strike="noStrike" baseline="0" dirty="0">
                        <a:effectLst/>
                        <a:latin typeface="Verdana" panose="020B0604030504040204" pitchFamily="34" charset="0"/>
                        <a:ea typeface="Verdana" panose="020B0604030504040204" pitchFamily="34" charset="0"/>
                      </a:rPr>
                      <a:t>Not at all worried</a:t>
                    </a:r>
                    <a:r>
                      <a:rPr lang="en-US" sz="1200" b="0" i="0" u="none" strike="noStrike" baseline="0" dirty="0">
                        <a:latin typeface="Verdana" panose="020B0604030504040204" pitchFamily="34" charset="0"/>
                        <a:ea typeface="Verdana" panose="020B0604030504040204" pitchFamily="34" charset="0"/>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DCB-407E-8F63-A2342976E07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1"/>
            <c:leaderLines>
              <c:spPr>
                <a:ln w="9525" cap="flat" cmpd="sng" algn="ctr">
                  <a:solidFill>
                    <a:schemeClr val="accent5">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4"/>
                <c:pt idx="0">
                  <c:v>Extremely worried</c:v>
                </c:pt>
                <c:pt idx="1">
                  <c:v>Moderately worried</c:v>
                </c:pt>
                <c:pt idx="2">
                  <c:v>Slightly worried</c:v>
                </c:pt>
                <c:pt idx="3">
                  <c:v>Not at all worried</c:v>
                </c:pt>
              </c:strCache>
            </c:strRef>
          </c:cat>
          <c:val>
            <c:numRef>
              <c:f>Sheet1!$B$2:$B$5</c:f>
              <c:numCache>
                <c:formatCode>0%</c:formatCode>
                <c:ptCount val="4"/>
                <c:pt idx="0">
                  <c:v>0.11</c:v>
                </c:pt>
                <c:pt idx="1">
                  <c:v>0.23</c:v>
                </c:pt>
                <c:pt idx="2">
                  <c:v>0.36</c:v>
                </c:pt>
                <c:pt idx="3">
                  <c:v>0.3</c:v>
                </c:pt>
              </c:numCache>
            </c:numRef>
          </c:val>
          <c:extLst>
            <c:ext xmlns:c16="http://schemas.microsoft.com/office/drawing/2014/chart" uri="{C3380CC4-5D6E-409C-BE32-E72D297353CC}">
              <c16:uniqueId val="{00000008-DDCB-407E-8F63-A2342976E07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4B-4203-A1FE-00ACEA85315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4A4B-4203-A1FE-00ACEA85315E}"/>
              </c:ext>
            </c:extLst>
          </c:dPt>
          <c:dLbls>
            <c:dLbl>
              <c:idx val="0"/>
              <c:layout>
                <c:manualLayout>
                  <c:x val="0.11388888888888889"/>
                  <c:y val="-6.9444444444444448E-2"/>
                </c:manualLayout>
              </c:layout>
              <c:tx>
                <c:rich>
                  <a:bodyPr/>
                  <a:lstStyle/>
                  <a:p>
                    <a:fld id="{44FC4134-3D19-4A73-8EC8-7CFB8B8887A5}" type="VALUE">
                      <a:rPr lang="en-US"/>
                      <a:pPr/>
                      <a:t>[VALUE]</a:t>
                    </a:fld>
                    <a:endParaRPr lang="en-US" dirty="0"/>
                  </a:p>
                  <a:p>
                    <a:r>
                      <a:rPr lang="en-US" dirty="0"/>
                      <a:t>Yes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4B-4203-A1FE-00ACEA85315E}"/>
                </c:ext>
              </c:extLst>
            </c:dLbl>
            <c:dLbl>
              <c:idx val="1"/>
              <c:layout>
                <c:manualLayout>
                  <c:x val="-0.10833333333333334"/>
                  <c:y val="4.629629629629621E-2"/>
                </c:manualLayout>
              </c:layout>
              <c:tx>
                <c:rich>
                  <a:bodyPr/>
                  <a:lstStyle/>
                  <a:p>
                    <a:fld id="{B8351170-9489-4128-9312-5C283646F693}" type="VALUE">
                      <a:rPr lang="en-US"/>
                      <a:pPr/>
                      <a:t>[VALUE]</a:t>
                    </a:fld>
                    <a:endParaRPr lang="en-US" dirty="0"/>
                  </a:p>
                  <a:p>
                    <a:r>
                      <a:rPr lang="en-US" dirty="0"/>
                      <a:t>No</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A4B-4203-A1FE-00ACEA8531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1"/>
            <c:leaderLines>
              <c:spPr>
                <a:ln w="9525" cap="flat" cmpd="sng" algn="ctr">
                  <a:solidFill>
                    <a:schemeClr val="bg1"/>
                  </a:solidFill>
                  <a:round/>
                </a:ln>
                <a:effectLst/>
              </c:spPr>
            </c:leaderLines>
            <c:extLst>
              <c:ext xmlns:c15="http://schemas.microsoft.com/office/drawing/2012/chart" uri="{CE6537A1-D6FC-4f65-9D91-7224C49458BB}"/>
            </c:extLst>
          </c:dLbls>
          <c:cat>
            <c:strRef>
              <c:f>Sheet1!$A$36:$A$37</c:f>
              <c:strCache>
                <c:ptCount val="2"/>
                <c:pt idx="0">
                  <c:v>Yes</c:v>
                </c:pt>
                <c:pt idx="1">
                  <c:v>No</c:v>
                </c:pt>
              </c:strCache>
            </c:strRef>
          </c:cat>
          <c:val>
            <c:numRef>
              <c:f>Sheet1!$B$36:$B$37</c:f>
              <c:numCache>
                <c:formatCode>0%</c:formatCode>
                <c:ptCount val="2"/>
                <c:pt idx="0">
                  <c:v>0.28999999999999998</c:v>
                </c:pt>
                <c:pt idx="1">
                  <c:v>0.71</c:v>
                </c:pt>
              </c:numCache>
            </c:numRef>
          </c:val>
          <c:extLst>
            <c:ext xmlns:c16="http://schemas.microsoft.com/office/drawing/2014/chart" uri="{C3380CC4-5D6E-409C-BE32-E72D297353CC}">
              <c16:uniqueId val="{00000004-4A4B-4203-A1FE-00ACEA85315E}"/>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05555555555554"/>
          <c:y val="6.6154970760233925E-2"/>
          <c:w val="0.60388888888888892"/>
          <c:h val="0.79459064327485385"/>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Sheet1!$A$42:$A$53</c:f>
              <c:strCache>
                <c:ptCount val="12"/>
                <c:pt idx="0">
                  <c:v>Other</c:v>
                </c:pt>
                <c:pt idx="1">
                  <c:v>Do not attempt to reduce costs</c:v>
                </c:pt>
                <c:pt idx="2">
                  <c:v>Buy only the chapters needed for the course</c:v>
                </c:pt>
                <c:pt idx="3">
                  <c:v>Borrow a copy from the campus library (print or digital)</c:v>
                </c:pt>
                <c:pt idx="4">
                  <c:v>Use earlier editions</c:v>
                </c:pt>
                <c:pt idx="5">
                  <c:v>Share materials with classmates</c:v>
                </c:pt>
                <c:pt idx="6">
                  <c:v>Do without</c:v>
                </c:pt>
                <c:pt idx="7">
                  <c:v>Rent a copy (print or digital)</c:v>
                </c:pt>
                <c:pt idx="8">
                  <c:v>Buy a digital version</c:v>
                </c:pt>
                <c:pt idx="9">
                  <c:v>Buy books from a source other than the campus bookstore</c:v>
                </c:pt>
                <c:pt idx="10">
                  <c:v>Find a free version online</c:v>
                </c:pt>
                <c:pt idx="11">
                  <c:v>Buy a used copy</c:v>
                </c:pt>
              </c:strCache>
            </c:strRef>
          </c:cat>
          <c:val>
            <c:numRef>
              <c:f>Sheet1!$B$42:$B$53</c:f>
              <c:numCache>
                <c:formatCode>0%</c:formatCode>
                <c:ptCount val="12"/>
                <c:pt idx="0">
                  <c:v>2.3646252069047056E-2</c:v>
                </c:pt>
                <c:pt idx="1">
                  <c:v>2.9557815086308819E-2</c:v>
                </c:pt>
                <c:pt idx="2">
                  <c:v>0.1012059588555214</c:v>
                </c:pt>
                <c:pt idx="3">
                  <c:v>0.2601087727595176</c:v>
                </c:pt>
                <c:pt idx="4">
                  <c:v>0.28079924331993378</c:v>
                </c:pt>
                <c:pt idx="5">
                  <c:v>0.4</c:v>
                </c:pt>
                <c:pt idx="6">
                  <c:v>0.41179947978245446</c:v>
                </c:pt>
                <c:pt idx="7">
                  <c:v>0.46133837786710807</c:v>
                </c:pt>
                <c:pt idx="8">
                  <c:v>0.54126270986048708</c:v>
                </c:pt>
                <c:pt idx="9">
                  <c:v>0.59576732087964057</c:v>
                </c:pt>
                <c:pt idx="10">
                  <c:v>0.67817450934026946</c:v>
                </c:pt>
                <c:pt idx="11">
                  <c:v>0.73126034523528016</c:v>
                </c:pt>
              </c:numCache>
            </c:numRef>
          </c:val>
          <c:extLst>
            <c:ext xmlns:c16="http://schemas.microsoft.com/office/drawing/2014/chart" uri="{C3380CC4-5D6E-409C-BE32-E72D297353CC}">
              <c16:uniqueId val="{00000000-10A7-4A84-B659-3130BC3668D4}"/>
            </c:ext>
          </c:extLst>
        </c:ser>
        <c:dLbls>
          <c:dLblPos val="outEnd"/>
          <c:showLegendKey val="0"/>
          <c:showVal val="1"/>
          <c:showCatName val="0"/>
          <c:showSerName val="0"/>
          <c:showPercent val="0"/>
          <c:showBubbleSize val="0"/>
        </c:dLbls>
        <c:gapWidth val="182"/>
        <c:axId val="36196528"/>
        <c:axId val="36191536"/>
      </c:barChart>
      <c:catAx>
        <c:axId val="36196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36191536"/>
        <c:crosses val="autoZero"/>
        <c:auto val="1"/>
        <c:lblAlgn val="ctr"/>
        <c:lblOffset val="100"/>
        <c:noMultiLvlLbl val="0"/>
      </c:catAx>
      <c:valAx>
        <c:axId val="36191536"/>
        <c:scaling>
          <c:orientation val="minMax"/>
        </c:scaling>
        <c:delete val="0"/>
        <c:axPos val="b"/>
        <c:majorGridlines>
          <c:spPr>
            <a:ln w="9525" cap="flat" cmpd="sng" algn="ctr">
              <a:solidFill>
                <a:schemeClr val="accent6">
                  <a:shade val="95000"/>
                  <a:satMod val="105000"/>
                </a:schemeClr>
              </a:solidFill>
              <a:prstDash val="solid"/>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36196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05555555555554"/>
          <c:y val="6.6154970760233925E-2"/>
          <c:w val="0.60388888888888892"/>
          <c:h val="0.79459064327485385"/>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95148296276913"/>
          <c:y val="4.5398266611638462E-2"/>
          <c:w val="0.68796147369137906"/>
          <c:h val="0.90920346677672303"/>
        </c:manualLayout>
      </c:layout>
      <c:barChart>
        <c:barDir val="bar"/>
        <c:grouping val="clustered"/>
        <c:varyColors val="0"/>
        <c:dLbls>
          <c:dLblPos val="outEnd"/>
          <c:showLegendKey val="0"/>
          <c:showVal val="1"/>
          <c:showCatName val="0"/>
          <c:showSerName val="0"/>
          <c:showPercent val="0"/>
          <c:showBubbleSize val="0"/>
        </c:dLbls>
        <c:gapWidth val="182"/>
        <c:axId val="1137130448"/>
        <c:axId val="1137125040"/>
      </c:barChart>
      <c:catAx>
        <c:axId val="11371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Lato" panose="020F0502020204030203" pitchFamily="34" charset="0"/>
                <a:ea typeface="+mn-ea"/>
                <a:cs typeface="+mn-cs"/>
              </a:defRPr>
            </a:pPr>
            <a:endParaRPr lang="en-US"/>
          </a:p>
        </c:txPr>
        <c:crossAx val="1137125040"/>
        <c:crosses val="autoZero"/>
        <c:auto val="1"/>
        <c:lblAlgn val="ctr"/>
        <c:lblOffset val="100"/>
        <c:noMultiLvlLbl val="0"/>
      </c:catAx>
      <c:valAx>
        <c:axId val="1137125040"/>
        <c:scaling>
          <c:orientation val="minMax"/>
        </c:scaling>
        <c:delete val="0"/>
        <c:axPos val="b"/>
        <c:majorGridlines>
          <c:spPr>
            <a:ln w="9525" cap="flat" cmpd="sng" algn="ctr">
              <a:solidFill>
                <a:schemeClr val="accent6">
                  <a:shade val="95000"/>
                  <a:satMod val="105000"/>
                </a:schemeClr>
              </a:solidFill>
              <a:prstDash val="solid"/>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137130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42041132432004"/>
          <c:y val="5.0961315728515172E-2"/>
          <c:w val="0.71467296180094775"/>
          <c:h val="0.8980773685429696"/>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Sheet1!$A$65:$A$79</c:f>
              <c:strCache>
                <c:ptCount val="15"/>
                <c:pt idx="0">
                  <c:v>Full-time on-campus job</c:v>
                </c:pt>
                <c:pt idx="1">
                  <c:v>Prefer not to answer</c:v>
                </c:pt>
                <c:pt idx="2">
                  <c:v>Other</c:v>
                </c:pt>
                <c:pt idx="3">
                  <c:v>Employer funded</c:v>
                </c:pt>
                <c:pt idx="4">
                  <c:v>GI Bill</c:v>
                </c:pt>
                <c:pt idx="5">
                  <c:v>Work-study program</c:v>
                </c:pt>
                <c:pt idx="6">
                  <c:v>Full-time job(s) off campus</c:v>
                </c:pt>
                <c:pt idx="7">
                  <c:v>Part-time on-campus job</c:v>
                </c:pt>
                <c:pt idx="8">
                  <c:v>Other federal grant programs</c:v>
                </c:pt>
                <c:pt idx="9">
                  <c:v>Part-time job(s) off campus</c:v>
                </c:pt>
                <c:pt idx="10">
                  <c:v>Education loans</c:v>
                </c:pt>
                <c:pt idx="11">
                  <c:v>Pell Grant program</c:v>
                </c:pt>
                <c:pt idx="12">
                  <c:v>Scholarships</c:v>
                </c:pt>
                <c:pt idx="13">
                  <c:v>Personal savings</c:v>
                </c:pt>
                <c:pt idx="14">
                  <c:v>Family contribution</c:v>
                </c:pt>
              </c:strCache>
            </c:strRef>
          </c:cat>
          <c:val>
            <c:numRef>
              <c:f>Sheet1!$B$65:$B$79</c:f>
              <c:numCache>
                <c:formatCode>###0%</c:formatCode>
                <c:ptCount val="15"/>
                <c:pt idx="0">
                  <c:v>1.5762925598991173E-2</c:v>
                </c:pt>
                <c:pt idx="1">
                  <c:v>2.635561160151324E-2</c:v>
                </c:pt>
                <c:pt idx="2">
                  <c:v>4.0605296343001258E-2</c:v>
                </c:pt>
                <c:pt idx="3">
                  <c:v>4.3757881462799499E-2</c:v>
                </c:pt>
                <c:pt idx="4">
                  <c:v>6.1286254728877679E-2</c:v>
                </c:pt>
                <c:pt idx="5">
                  <c:v>7.5409836065573776E-2</c:v>
                </c:pt>
                <c:pt idx="6">
                  <c:v>0.13127364438839847</c:v>
                </c:pt>
                <c:pt idx="7">
                  <c:v>0.14000000000000001</c:v>
                </c:pt>
                <c:pt idx="8">
                  <c:v>0.19079445145018917</c:v>
                </c:pt>
                <c:pt idx="9">
                  <c:v>0.23921815889029005</c:v>
                </c:pt>
                <c:pt idx="10">
                  <c:v>0.25</c:v>
                </c:pt>
                <c:pt idx="11">
                  <c:v>0.34</c:v>
                </c:pt>
                <c:pt idx="12">
                  <c:v>0.38</c:v>
                </c:pt>
                <c:pt idx="13">
                  <c:v>0.41689785624211856</c:v>
                </c:pt>
                <c:pt idx="14">
                  <c:v>0.44</c:v>
                </c:pt>
              </c:numCache>
            </c:numRef>
          </c:val>
          <c:extLst>
            <c:ext xmlns:c16="http://schemas.microsoft.com/office/drawing/2014/chart" uri="{C3380CC4-5D6E-409C-BE32-E72D297353CC}">
              <c16:uniqueId val="{00000000-9191-4E74-BB0F-E124D8621E80}"/>
            </c:ext>
          </c:extLst>
        </c:ser>
        <c:dLbls>
          <c:dLblPos val="outEnd"/>
          <c:showLegendKey val="0"/>
          <c:showVal val="1"/>
          <c:showCatName val="0"/>
          <c:showSerName val="0"/>
          <c:showPercent val="0"/>
          <c:showBubbleSize val="0"/>
        </c:dLbls>
        <c:gapWidth val="182"/>
        <c:axId val="1137130448"/>
        <c:axId val="1137125040"/>
      </c:barChart>
      <c:catAx>
        <c:axId val="11371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1137125040"/>
        <c:crosses val="autoZero"/>
        <c:auto val="1"/>
        <c:lblAlgn val="ctr"/>
        <c:lblOffset val="100"/>
        <c:noMultiLvlLbl val="0"/>
      </c:catAx>
      <c:valAx>
        <c:axId val="1137125040"/>
        <c:scaling>
          <c:orientation val="minMax"/>
        </c:scaling>
        <c:delete val="0"/>
        <c:axPos val="b"/>
        <c:majorGridlines>
          <c:spPr>
            <a:ln w="9525" cap="flat" cmpd="sng" algn="ctr">
              <a:solidFill>
                <a:schemeClr val="accent6">
                  <a:shade val="95000"/>
                  <a:satMod val="105000"/>
                </a:schemeClr>
              </a:solidFill>
              <a:prstDash val="solid"/>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1137130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05555555555554"/>
          <c:y val="6.6154970760233925E-2"/>
          <c:w val="0.60388888888888892"/>
          <c:h val="0.79459064327485385"/>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marL="457200" marR="0" indent="-228600" algn="l" rtl="0">
        <a:lnSpc>
          <a:spcPct val="100000"/>
        </a:lnSpc>
        <a:spcBef>
          <a:spcPts val="0"/>
        </a:spcBef>
        <a:spcAft>
          <a:spcPts val="0"/>
        </a:spcAft>
        <a:buClr>
          <a:srgbClr val="000000"/>
        </a:buClr>
        <a:buSzPts val="1300"/>
        <a:buFont typeface="Lato"/>
        <a:buNone/>
        <a:defRPr lang="en-US" sz="1200" b="0" i="0" u="none" strike="noStrike" cap="none">
          <a:solidFill>
            <a:srgbClr val="000000"/>
          </a:solidFill>
          <a:effectLst/>
          <a:latin typeface="Verdana" panose="020B0604030504040204" pitchFamily="34" charset="0"/>
          <a:ea typeface="Verdana" panose="020B0604030504040204" pitchFamily="34" charset="0"/>
          <a:cs typeface="Helvetica Neue"/>
          <a:sym typeface="Lato"/>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18038923416058"/>
          <c:y val="0.10082566315598876"/>
          <c:w val="0.38363907510946893"/>
          <c:h val="0.79068352596795122"/>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8E-446E-8A73-FA79AD2F3C1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8E-446E-8A73-FA79AD2F3C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48E-446E-8A73-FA79AD2F3C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48E-446E-8A73-FA79AD2F3C1C}"/>
              </c:ext>
            </c:extLst>
          </c:dPt>
          <c:dLbls>
            <c:dLbl>
              <c:idx val="0"/>
              <c:layout>
                <c:manualLayout>
                  <c:x val="0.12777777777777777"/>
                  <c:y val="-4.1695621959694229E-2"/>
                </c:manualLayout>
              </c:layout>
              <c:tx>
                <c:rich>
                  <a:bodyPr/>
                  <a:lstStyle/>
                  <a:p>
                    <a:fld id="{6F27AF92-DA61-469B-9B7D-276421C32E76}" type="VALUE">
                      <a:rPr lang="en-US"/>
                      <a:pPr/>
                      <a:t>[VALUE]</a:t>
                    </a:fld>
                    <a:endParaRPr lang="en-US" dirty="0"/>
                  </a:p>
                  <a:p>
                    <a:r>
                      <a:rPr lang="en-US" dirty="0"/>
                      <a:t>Print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8E-446E-8A73-FA79AD2F3C1C}"/>
                </c:ext>
              </c:extLst>
            </c:dLbl>
            <c:dLbl>
              <c:idx val="1"/>
              <c:layout>
                <c:manualLayout>
                  <c:x val="-0.19732633044710754"/>
                  <c:y val="-1.1551089518179061E-2"/>
                </c:manualLayout>
              </c:layout>
              <c:tx>
                <c:rich>
                  <a:bodyPr/>
                  <a:lstStyle/>
                  <a:p>
                    <a:fld id="{FF831793-8501-4DDE-AC55-B8B4EAA547C5}" type="VALUE">
                      <a:rPr lang="en-US"/>
                      <a:pPr/>
                      <a:t>[VALUE]</a:t>
                    </a:fld>
                    <a:endParaRPr lang="en-US" dirty="0"/>
                  </a:p>
                  <a:p>
                    <a:r>
                      <a:rPr lang="en-US" dirty="0"/>
                      <a:t>Digital/electronic</a:t>
                    </a:r>
                  </a:p>
                </c:rich>
              </c:tx>
              <c:showLegendKey val="0"/>
              <c:showVal val="1"/>
              <c:showCatName val="0"/>
              <c:showSerName val="0"/>
              <c:showPercent val="0"/>
              <c:showBubbleSize val="0"/>
              <c:extLst>
                <c:ext xmlns:c15="http://schemas.microsoft.com/office/drawing/2012/chart" uri="{CE6537A1-D6FC-4f65-9D91-7224C49458BB}">
                  <c15:layout>
                    <c:manualLayout>
                      <c:w val="0.21358929887921119"/>
                      <c:h val="0.17747586860325579"/>
                    </c:manualLayout>
                  </c15:layout>
                  <c15:dlblFieldTable/>
                  <c15:showDataLabelsRange val="0"/>
                </c:ext>
                <c:ext xmlns:c16="http://schemas.microsoft.com/office/drawing/2014/chart" uri="{C3380CC4-5D6E-409C-BE32-E72D297353CC}">
                  <c16:uniqueId val="{00000003-248E-446E-8A73-FA79AD2F3C1C}"/>
                </c:ext>
              </c:extLst>
            </c:dLbl>
            <c:dLbl>
              <c:idx val="2"/>
              <c:layout>
                <c:manualLayout>
                  <c:x val="-0.13333333333333333"/>
                  <c:y val="3.7062775075283765E-2"/>
                </c:manualLayout>
              </c:layout>
              <c:tx>
                <c:rich>
                  <a:bodyPr/>
                  <a:lstStyle/>
                  <a:p>
                    <a:r>
                      <a:rPr lang="en-US" dirty="0"/>
                      <a:t>23%</a:t>
                    </a:r>
                  </a:p>
                  <a:p>
                    <a:r>
                      <a:rPr lang="en-US" dirty="0"/>
                      <a:t>It depends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48E-446E-8A73-FA79AD2F3C1C}"/>
                </c:ext>
              </c:extLst>
            </c:dLbl>
            <c:dLbl>
              <c:idx val="3"/>
              <c:layout>
                <c:manualLayout>
                  <c:x val="-0.14166666666666666"/>
                  <c:y val="-6.0227009497336122E-2"/>
                </c:manualLayout>
              </c:layout>
              <c:tx>
                <c:rich>
                  <a:bodyPr/>
                  <a:lstStyle/>
                  <a:p>
                    <a:fld id="{7EAB4D68-C592-44D4-BD4F-F4794BB9624B}" type="VALUE">
                      <a:rPr lang="en-US"/>
                      <a:pPr/>
                      <a:t>[VALUE]</a:t>
                    </a:fld>
                    <a:endParaRPr lang="en-US" dirty="0"/>
                  </a:p>
                  <a:p>
                    <a:r>
                      <a:rPr lang="en-US" dirty="0"/>
                      <a:t>No preference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48E-446E-8A73-FA79AD2F3C1C}"/>
                </c:ext>
              </c:extLst>
            </c:dLbl>
            <c:spPr>
              <a:noFill/>
              <a:ln>
                <a:noFill/>
              </a:ln>
              <a:effectLst/>
            </c:spPr>
            <c:txPr>
              <a:bodyPr rot="0" spcFirstLastPara="1" vertOverflow="ellipsis" vert="horz" wrap="square" anchor="ctr" anchorCtr="1"/>
              <a:lstStyle/>
              <a:p>
                <a:pPr>
                  <a:defRPr lang="en-US" sz="1200" b="0" i="0" u="none" strike="noStrike" kern="1200" cap="none" baseline="0">
                    <a:solidFill>
                      <a:srgbClr val="000000"/>
                    </a:solidFill>
                    <a:effectLst/>
                    <a:latin typeface="Verdana" panose="020B0604030504040204" pitchFamily="34" charset="0"/>
                    <a:ea typeface="Verdana" panose="020B0604030504040204" pitchFamily="34" charset="0"/>
                    <a:cs typeface="Helvetica Neue"/>
                    <a:sym typeface="Lato"/>
                  </a:defRPr>
                </a:pPr>
                <a:endParaRPr lang="en-US"/>
              </a:p>
            </c:txPr>
            <c:showLegendKey val="0"/>
            <c:showVal val="1"/>
            <c:showCatName val="0"/>
            <c:showSerName val="0"/>
            <c:showPercent val="0"/>
            <c:showBubbleSize val="0"/>
            <c:showLeaderLines val="1"/>
            <c:leaderLines>
              <c:spPr>
                <a:ln w="9525" cap="flat" cmpd="sng" algn="ctr">
                  <a:solidFill>
                    <a:schemeClr val="bg1"/>
                  </a:solidFill>
                  <a:prstDash val="solid"/>
                  <a:round/>
                </a:ln>
                <a:effectLst/>
              </c:spPr>
            </c:leaderLines>
            <c:extLst>
              <c:ext xmlns:c15="http://schemas.microsoft.com/office/drawing/2012/chart" uri="{CE6537A1-D6FC-4f65-9D91-7224C49458BB}"/>
            </c:extLst>
          </c:dLbls>
          <c:cat>
            <c:strRef>
              <c:f>Sheet1!$A$83:$A$86</c:f>
              <c:strCache>
                <c:ptCount val="4"/>
                <c:pt idx="0">
                  <c:v>Print</c:v>
                </c:pt>
                <c:pt idx="1">
                  <c:v>Digital/electronic</c:v>
                </c:pt>
                <c:pt idx="2">
                  <c:v>It depends</c:v>
                </c:pt>
                <c:pt idx="3">
                  <c:v>No preference</c:v>
                </c:pt>
              </c:strCache>
            </c:strRef>
          </c:cat>
          <c:val>
            <c:numRef>
              <c:f>Sheet1!$B$83:$B$86</c:f>
              <c:numCache>
                <c:formatCode>0%</c:formatCode>
                <c:ptCount val="4"/>
                <c:pt idx="0">
                  <c:v>0.43</c:v>
                </c:pt>
                <c:pt idx="1">
                  <c:v>0.28999999999999998</c:v>
                </c:pt>
                <c:pt idx="2">
                  <c:v>0.22</c:v>
                </c:pt>
                <c:pt idx="3">
                  <c:v>5.329153605015674E-2</c:v>
                </c:pt>
              </c:numCache>
            </c:numRef>
          </c:val>
          <c:extLst>
            <c:ext xmlns:c16="http://schemas.microsoft.com/office/drawing/2014/chart" uri="{C3380CC4-5D6E-409C-BE32-E72D297353CC}">
              <c16:uniqueId val="{00000008-248E-446E-8A73-FA79AD2F3C1C}"/>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marL="457200" marR="0" indent="-228600" algn="l" rtl="0">
        <a:lnSpc>
          <a:spcPct val="100000"/>
        </a:lnSpc>
        <a:spcBef>
          <a:spcPts val="0"/>
        </a:spcBef>
        <a:spcAft>
          <a:spcPts val="0"/>
        </a:spcAft>
        <a:buClr>
          <a:srgbClr val="000000"/>
        </a:buClr>
        <a:buSzPts val="1300"/>
        <a:buFont typeface="Lato"/>
        <a:buNone/>
        <a:defRPr lang="en-US" sz="1200" b="0" i="0" u="none" strike="noStrike" cap="none">
          <a:solidFill>
            <a:srgbClr val="000000"/>
          </a:solidFill>
          <a:effectLst/>
          <a:latin typeface="Verdana" panose="020B0604030504040204" pitchFamily="34" charset="0"/>
          <a:ea typeface="Verdana" panose="020B0604030504040204" pitchFamily="34" charset="0"/>
          <a:cs typeface="Helvetica Neue"/>
          <a:sym typeface="Lato"/>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05555555555554"/>
          <c:y val="6.6154970760233925E-2"/>
          <c:w val="0.60388888888888892"/>
          <c:h val="0.79459064327485385"/>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05555555555554"/>
          <c:y val="6.6154970760233925E-2"/>
          <c:w val="0.60388888888888892"/>
          <c:h val="0.79459064327485385"/>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dLblPos val="outEnd"/>
          <c:showLegendKey val="0"/>
          <c:showVal val="1"/>
          <c:showCatName val="0"/>
          <c:showSerName val="0"/>
          <c:showPercent val="0"/>
          <c:showBubbleSize val="0"/>
        </c:dLbls>
        <c:gapWidth val="182"/>
        <c:axId val="1162718048"/>
        <c:axId val="1162718464"/>
      </c:barChart>
      <c:catAx>
        <c:axId val="1162718048"/>
        <c:scaling>
          <c:orientation val="minMax"/>
        </c:scaling>
        <c:delete val="0"/>
        <c:axPos val="l"/>
        <c:numFmt formatCode="General" sourceLinked="1"/>
        <c:majorTickMark val="out"/>
        <c:minorTickMark val="none"/>
        <c:tickLblPos val="nextTo"/>
        <c:spPr>
          <a:noFill/>
          <a:ln w="9525" cap="flat" cmpd="sng" algn="ctr">
            <a:solidFill>
              <a:schemeClr val="accent3">
                <a:shade val="95000"/>
                <a:satMod val="10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62718464"/>
        <c:crosses val="autoZero"/>
        <c:auto val="1"/>
        <c:lblAlgn val="ctr"/>
        <c:lblOffset val="100"/>
        <c:noMultiLvlLbl val="0"/>
      </c:catAx>
      <c:valAx>
        <c:axId val="1162718464"/>
        <c:scaling>
          <c:orientation val="minMax"/>
        </c:scaling>
        <c:delete val="0"/>
        <c:axPos val="b"/>
        <c:majorGridlines>
          <c:spPr>
            <a:ln w="9525" cap="flat" cmpd="sng" algn="ctr">
              <a:solidFill>
                <a:schemeClr val="accent2">
                  <a:shade val="95000"/>
                  <a:satMod val="105000"/>
                </a:schemeClr>
              </a:solidFill>
              <a:prstDash val="solid"/>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Lato" panose="020F0502020204030203" pitchFamily="34" charset="0"/>
                <a:ea typeface="+mn-ea"/>
                <a:cs typeface="+mn-cs"/>
              </a:defRPr>
            </a:pPr>
            <a:endParaRPr lang="en-US"/>
          </a:p>
        </c:txPr>
        <c:crossAx val="1162718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Sheet1!$B$89</c:f>
              <c:strCache>
                <c:ptCount val="1"/>
                <c:pt idx="0">
                  <c:v>Virginia 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Sheet1!$A$90:$A$92</c:f>
              <c:strCache>
                <c:ptCount val="3"/>
                <c:pt idx="0">
                  <c:v>No, the materials were not available to purchase</c:v>
                </c:pt>
                <c:pt idx="1">
                  <c:v>No, I didn’t want to purchase the course materials</c:v>
                </c:pt>
                <c:pt idx="2">
                  <c:v>Yes, I have purchased course materials</c:v>
                </c:pt>
              </c:strCache>
            </c:strRef>
          </c:cat>
          <c:val>
            <c:numRef>
              <c:f>Sheet1!$B$90:$B$92</c:f>
              <c:numCache>
                <c:formatCode>0%</c:formatCode>
                <c:ptCount val="3"/>
                <c:pt idx="0">
                  <c:v>6.0699466508595139E-2</c:v>
                </c:pt>
                <c:pt idx="1">
                  <c:v>0.32</c:v>
                </c:pt>
                <c:pt idx="2">
                  <c:v>0.62</c:v>
                </c:pt>
              </c:numCache>
            </c:numRef>
          </c:val>
          <c:extLst>
            <c:ext xmlns:c16="http://schemas.microsoft.com/office/drawing/2014/chart" uri="{C3380CC4-5D6E-409C-BE32-E72D297353CC}">
              <c16:uniqueId val="{00000000-905D-4E10-8577-B4F469CF8470}"/>
            </c:ext>
          </c:extLst>
        </c:ser>
        <c:dLbls>
          <c:dLblPos val="outEnd"/>
          <c:showLegendKey val="0"/>
          <c:showVal val="1"/>
          <c:showCatName val="0"/>
          <c:showSerName val="0"/>
          <c:showPercent val="0"/>
          <c:showBubbleSize val="0"/>
        </c:dLbls>
        <c:gapWidth val="182"/>
        <c:axId val="1162718048"/>
        <c:axId val="1162718464"/>
      </c:barChart>
      <c:catAx>
        <c:axId val="1162718048"/>
        <c:scaling>
          <c:orientation val="minMax"/>
        </c:scaling>
        <c:delete val="0"/>
        <c:axPos val="l"/>
        <c:numFmt formatCode="General" sourceLinked="1"/>
        <c:majorTickMark val="out"/>
        <c:minorTickMark val="none"/>
        <c:tickLblPos val="nextTo"/>
        <c:spPr>
          <a:noFill/>
          <a:ln w="9525" cap="flat" cmpd="sng" algn="ctr">
            <a:solidFill>
              <a:schemeClr val="accent6">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1162718464"/>
        <c:crosses val="autoZero"/>
        <c:auto val="1"/>
        <c:lblAlgn val="ctr"/>
        <c:lblOffset val="100"/>
        <c:noMultiLvlLbl val="0"/>
      </c:catAx>
      <c:valAx>
        <c:axId val="1162718464"/>
        <c:scaling>
          <c:orientation val="minMax"/>
        </c:scaling>
        <c:delete val="0"/>
        <c:axPos val="b"/>
        <c:majorGridlines>
          <c:spPr>
            <a:ln w="9525" cap="flat" cmpd="sng" algn="ctr">
              <a:solidFill>
                <a:schemeClr val="accent6">
                  <a:shade val="95000"/>
                  <a:satMod val="105000"/>
                </a:schemeClr>
              </a:solidFill>
              <a:prstDash val="solid"/>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116271804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Sheet1!$B$14</c:f>
              <c:strCache>
                <c:ptCount val="1"/>
                <c:pt idx="0">
                  <c:v>Extremely worried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Sheet1!$A$15:$A$22</c:f>
              <c:strCache>
                <c:ptCount val="8"/>
                <c:pt idx="0">
                  <c:v>State Average</c:v>
                </c:pt>
                <c:pt idx="2">
                  <c:v>Working Full Time</c:v>
                </c:pt>
                <c:pt idx="3">
                  <c:v>First Generation</c:v>
                </c:pt>
                <c:pt idx="4">
                  <c:v>Pell Grant </c:v>
                </c:pt>
                <c:pt idx="5">
                  <c:v>Person of Color</c:v>
                </c:pt>
                <c:pt idx="6">
                  <c:v>ADA Disability </c:v>
                </c:pt>
                <c:pt idx="7">
                  <c:v>Caregiver </c:v>
                </c:pt>
              </c:strCache>
            </c:strRef>
          </c:cat>
          <c:val>
            <c:numRef>
              <c:f>Sheet1!$B$15:$B$22</c:f>
              <c:numCache>
                <c:formatCode>General</c:formatCode>
                <c:ptCount val="8"/>
                <c:pt idx="0" formatCode="0%">
                  <c:v>0.11</c:v>
                </c:pt>
                <c:pt idx="2" formatCode="0%">
                  <c:v>0.17</c:v>
                </c:pt>
                <c:pt idx="3" formatCode="0%">
                  <c:v>0.15</c:v>
                </c:pt>
                <c:pt idx="4" formatCode="0%">
                  <c:v>0.14000000000000001</c:v>
                </c:pt>
                <c:pt idx="5" formatCode="0%">
                  <c:v>0.14000000000000001</c:v>
                </c:pt>
                <c:pt idx="6" formatCode="0%">
                  <c:v>0.14000000000000001</c:v>
                </c:pt>
                <c:pt idx="7" formatCode="0%">
                  <c:v>0.15</c:v>
                </c:pt>
              </c:numCache>
            </c:numRef>
          </c:val>
          <c:extLst>
            <c:ext xmlns:c16="http://schemas.microsoft.com/office/drawing/2014/chart" uri="{C3380CC4-5D6E-409C-BE32-E72D297353CC}">
              <c16:uniqueId val="{00000000-B5B4-416E-8B1A-4CCBD0D337C1}"/>
            </c:ext>
          </c:extLst>
        </c:ser>
        <c:ser>
          <c:idx val="1"/>
          <c:order val="1"/>
          <c:tx>
            <c:strRef>
              <c:f>Sheet1!$C$14</c:f>
              <c:strCache>
                <c:ptCount val="1"/>
                <c:pt idx="0">
                  <c:v>Moderately worried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Sheet1!$A$15:$A$22</c:f>
              <c:strCache>
                <c:ptCount val="8"/>
                <c:pt idx="0">
                  <c:v>State Average</c:v>
                </c:pt>
                <c:pt idx="2">
                  <c:v>Working Full Time</c:v>
                </c:pt>
                <c:pt idx="3">
                  <c:v>First Generation</c:v>
                </c:pt>
                <c:pt idx="4">
                  <c:v>Pell Grant </c:v>
                </c:pt>
                <c:pt idx="5">
                  <c:v>Person of Color</c:v>
                </c:pt>
                <c:pt idx="6">
                  <c:v>ADA Disability </c:v>
                </c:pt>
                <c:pt idx="7">
                  <c:v>Caregiver </c:v>
                </c:pt>
              </c:strCache>
            </c:strRef>
          </c:cat>
          <c:val>
            <c:numRef>
              <c:f>Sheet1!$C$15:$C$22</c:f>
              <c:numCache>
                <c:formatCode>General</c:formatCode>
                <c:ptCount val="8"/>
                <c:pt idx="0" formatCode="0%">
                  <c:v>0.23</c:v>
                </c:pt>
                <c:pt idx="2" formatCode="0%">
                  <c:v>0.27</c:v>
                </c:pt>
                <c:pt idx="3" formatCode="0%">
                  <c:v>0.26</c:v>
                </c:pt>
                <c:pt idx="4" formatCode="0%">
                  <c:v>0.25</c:v>
                </c:pt>
                <c:pt idx="5" formatCode="0%">
                  <c:v>0.25</c:v>
                </c:pt>
                <c:pt idx="6" formatCode="0%">
                  <c:v>0.23</c:v>
                </c:pt>
                <c:pt idx="7" formatCode="0%">
                  <c:v>0.22</c:v>
                </c:pt>
              </c:numCache>
            </c:numRef>
          </c:val>
          <c:extLst>
            <c:ext xmlns:c16="http://schemas.microsoft.com/office/drawing/2014/chart" uri="{C3380CC4-5D6E-409C-BE32-E72D297353CC}">
              <c16:uniqueId val="{00000001-B5B4-416E-8B1A-4CCBD0D337C1}"/>
            </c:ext>
          </c:extLst>
        </c:ser>
        <c:dLbls>
          <c:dLblPos val="ctr"/>
          <c:showLegendKey val="0"/>
          <c:showVal val="1"/>
          <c:showCatName val="0"/>
          <c:showSerName val="0"/>
          <c:showPercent val="0"/>
          <c:showBubbleSize val="0"/>
        </c:dLbls>
        <c:gapWidth val="150"/>
        <c:overlap val="100"/>
        <c:axId val="1609749600"/>
        <c:axId val="1609752096"/>
      </c:barChart>
      <c:catAx>
        <c:axId val="1609749600"/>
        <c:scaling>
          <c:orientation val="minMax"/>
        </c:scaling>
        <c:delete val="0"/>
        <c:axPos val="b"/>
        <c:numFmt formatCode="General" sourceLinked="1"/>
        <c:majorTickMark val="none"/>
        <c:minorTickMark val="none"/>
        <c:tickLblPos val="nextTo"/>
        <c:spPr>
          <a:noFill/>
          <a:ln w="9525" cap="flat" cmpd="sng" algn="ctr">
            <a:solidFill>
              <a:schemeClr val="accent6">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1609752096"/>
        <c:crosses val="autoZero"/>
        <c:auto val="1"/>
        <c:lblAlgn val="ctr"/>
        <c:lblOffset val="100"/>
        <c:noMultiLvlLbl val="0"/>
      </c:catAx>
      <c:valAx>
        <c:axId val="1609752096"/>
        <c:scaling>
          <c:orientation val="minMax"/>
        </c:scaling>
        <c:delete val="0"/>
        <c:axPos val="l"/>
        <c:majorGridlines>
          <c:spPr>
            <a:ln w="9525" cap="flat" cmpd="sng" algn="ctr">
              <a:solidFill>
                <a:schemeClr val="accent6">
                  <a:shade val="95000"/>
                  <a:satMod val="105000"/>
                </a:schemeClr>
              </a:solidFill>
              <a:prstDash val="solid"/>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60974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05555555555554"/>
          <c:y val="6.6154970760233925E-2"/>
          <c:w val="0.60388888888888892"/>
          <c:h val="0.79459064327485385"/>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Sheet1!$B$8</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Sheet1!$A$9:$A$11</c:f>
              <c:strCache>
                <c:ptCount val="3"/>
                <c:pt idx="0">
                  <c:v>Selecting a minor</c:v>
                </c:pt>
                <c:pt idx="1">
                  <c:v>Selecting a major</c:v>
                </c:pt>
                <c:pt idx="2">
                  <c:v>Selecting the institution you attend</c:v>
                </c:pt>
              </c:strCache>
            </c:strRef>
          </c:cat>
          <c:val>
            <c:numRef>
              <c:f>Sheet1!$B$9:$B$11</c:f>
              <c:numCache>
                <c:formatCode>0%</c:formatCode>
                <c:ptCount val="3"/>
                <c:pt idx="0">
                  <c:v>0.09</c:v>
                </c:pt>
                <c:pt idx="1">
                  <c:v>0.16</c:v>
                </c:pt>
                <c:pt idx="2">
                  <c:v>0.32</c:v>
                </c:pt>
              </c:numCache>
            </c:numRef>
          </c:val>
          <c:extLst>
            <c:ext xmlns:c16="http://schemas.microsoft.com/office/drawing/2014/chart" uri="{C3380CC4-5D6E-409C-BE32-E72D297353CC}">
              <c16:uniqueId val="{00000000-7D1A-4DF8-ADB8-36125F5AC1B6}"/>
            </c:ext>
          </c:extLst>
        </c:ser>
        <c:ser>
          <c:idx val="1"/>
          <c:order val="1"/>
          <c:tx>
            <c:strRef>
              <c:f>Sheet1!$C$8</c:f>
              <c:strCache>
                <c:ptCount val="1"/>
                <c:pt idx="0">
                  <c:v>2025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Sheet1!$A$9:$A$11</c:f>
              <c:strCache>
                <c:ptCount val="3"/>
                <c:pt idx="0">
                  <c:v>Selecting a minor</c:v>
                </c:pt>
                <c:pt idx="1">
                  <c:v>Selecting a major</c:v>
                </c:pt>
                <c:pt idx="2">
                  <c:v>Selecting the institution you attend</c:v>
                </c:pt>
              </c:strCache>
            </c:strRef>
          </c:cat>
          <c:val>
            <c:numRef>
              <c:f>Sheet1!$C$9:$C$11</c:f>
              <c:numCache>
                <c:formatCode>0%</c:formatCode>
                <c:ptCount val="3"/>
                <c:pt idx="0">
                  <c:v>0.13</c:v>
                </c:pt>
                <c:pt idx="1">
                  <c:v>0.24</c:v>
                </c:pt>
                <c:pt idx="2">
                  <c:v>0.53</c:v>
                </c:pt>
              </c:numCache>
            </c:numRef>
          </c:val>
          <c:extLst>
            <c:ext xmlns:c16="http://schemas.microsoft.com/office/drawing/2014/chart" uri="{C3380CC4-5D6E-409C-BE32-E72D297353CC}">
              <c16:uniqueId val="{00000001-7D1A-4DF8-ADB8-36125F5AC1B6}"/>
            </c:ext>
          </c:extLst>
        </c:ser>
        <c:dLbls>
          <c:dLblPos val="outEnd"/>
          <c:showLegendKey val="0"/>
          <c:showVal val="1"/>
          <c:showCatName val="0"/>
          <c:showSerName val="0"/>
          <c:showPercent val="0"/>
          <c:showBubbleSize val="0"/>
        </c:dLbls>
        <c:gapWidth val="182"/>
        <c:axId val="2036206848"/>
        <c:axId val="2036193952"/>
      </c:barChart>
      <c:catAx>
        <c:axId val="20362068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2036193952"/>
        <c:crosses val="autoZero"/>
        <c:auto val="1"/>
        <c:lblAlgn val="ctr"/>
        <c:lblOffset val="100"/>
        <c:noMultiLvlLbl val="0"/>
      </c:catAx>
      <c:valAx>
        <c:axId val="2036193952"/>
        <c:scaling>
          <c:orientation val="minMax"/>
        </c:scaling>
        <c:delete val="0"/>
        <c:axPos val="b"/>
        <c:majorGridlines>
          <c:spPr>
            <a:ln w="9525" cap="flat" cmpd="sng" algn="ctr">
              <a:solidFill>
                <a:schemeClr val="accent6">
                  <a:shade val="95000"/>
                  <a:satMod val="105000"/>
                </a:schemeClr>
              </a:solidFill>
              <a:prstDash val="solid"/>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2036206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57444183838714"/>
          <c:y val="4.6476084777435443E-2"/>
          <c:w val="0.69398698905039613"/>
          <c:h val="0.85670428335174742"/>
        </c:manualLayout>
      </c:layout>
      <c:barChart>
        <c:barDir val="bar"/>
        <c:grouping val="clustered"/>
        <c:varyColors val="0"/>
        <c:ser>
          <c:idx val="0"/>
          <c:order val="0"/>
          <c:tx>
            <c:strRef>
              <c:f>Sheet1!$B$103</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Sheet1!$A$104:$A$110</c:f>
              <c:strCache>
                <c:ptCount val="7"/>
                <c:pt idx="0">
                  <c:v>Fail a course</c:v>
                </c:pt>
                <c:pt idx="1">
                  <c:v>Withdraw from a course</c:v>
                </c:pt>
                <c:pt idx="2">
                  <c:v>Drop a course</c:v>
                </c:pt>
                <c:pt idx="3">
                  <c:v>Earn a poor grade</c:v>
                </c:pt>
                <c:pt idx="4">
                  <c:v>Take fewer courses</c:v>
                </c:pt>
                <c:pt idx="5">
                  <c:v>Not register for a specific course</c:v>
                </c:pt>
                <c:pt idx="6">
                  <c:v>Not purchase the required textbook</c:v>
                </c:pt>
              </c:strCache>
            </c:strRef>
          </c:cat>
          <c:val>
            <c:numRef>
              <c:f>Sheet1!$B$104:$B$110</c:f>
              <c:numCache>
                <c:formatCode>0%</c:formatCode>
                <c:ptCount val="7"/>
                <c:pt idx="0">
                  <c:v>0.06</c:v>
                </c:pt>
                <c:pt idx="1">
                  <c:v>0.08</c:v>
                </c:pt>
                <c:pt idx="2">
                  <c:v>0.12</c:v>
                </c:pt>
                <c:pt idx="3">
                  <c:v>0.16</c:v>
                </c:pt>
                <c:pt idx="4">
                  <c:v>0.19</c:v>
                </c:pt>
                <c:pt idx="5">
                  <c:v>0.22</c:v>
                </c:pt>
                <c:pt idx="6">
                  <c:v>0.48</c:v>
                </c:pt>
              </c:numCache>
            </c:numRef>
          </c:val>
          <c:extLst>
            <c:ext xmlns:c16="http://schemas.microsoft.com/office/drawing/2014/chart" uri="{C3380CC4-5D6E-409C-BE32-E72D297353CC}">
              <c16:uniqueId val="{00000000-8208-4BA0-BF3E-AC8746824321}"/>
            </c:ext>
          </c:extLst>
        </c:ser>
        <c:ser>
          <c:idx val="1"/>
          <c:order val="1"/>
          <c:tx>
            <c:strRef>
              <c:f>Sheet1!$C$103</c:f>
              <c:strCache>
                <c:ptCount val="1"/>
                <c:pt idx="0">
                  <c:v>2025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Sheet1!$A$104:$A$110</c:f>
              <c:strCache>
                <c:ptCount val="7"/>
                <c:pt idx="0">
                  <c:v>Fail a course</c:v>
                </c:pt>
                <c:pt idx="1">
                  <c:v>Withdraw from a course</c:v>
                </c:pt>
                <c:pt idx="2">
                  <c:v>Drop a course</c:v>
                </c:pt>
                <c:pt idx="3">
                  <c:v>Earn a poor grade</c:v>
                </c:pt>
                <c:pt idx="4">
                  <c:v>Take fewer courses</c:v>
                </c:pt>
                <c:pt idx="5">
                  <c:v>Not register for a specific course</c:v>
                </c:pt>
                <c:pt idx="6">
                  <c:v>Not purchase the required textbook</c:v>
                </c:pt>
              </c:strCache>
            </c:strRef>
          </c:cat>
          <c:val>
            <c:numRef>
              <c:f>Sheet1!$C$104:$C$110</c:f>
              <c:numCache>
                <c:formatCode>0%</c:formatCode>
                <c:ptCount val="7"/>
                <c:pt idx="0">
                  <c:v>0.05</c:v>
                </c:pt>
                <c:pt idx="1">
                  <c:v>0.09</c:v>
                </c:pt>
                <c:pt idx="2">
                  <c:v>0.13</c:v>
                </c:pt>
                <c:pt idx="3">
                  <c:v>0.14000000000000001</c:v>
                </c:pt>
                <c:pt idx="4">
                  <c:v>0.24</c:v>
                </c:pt>
                <c:pt idx="5">
                  <c:v>0.26</c:v>
                </c:pt>
                <c:pt idx="6">
                  <c:v>0.48</c:v>
                </c:pt>
              </c:numCache>
            </c:numRef>
          </c:val>
          <c:extLst>
            <c:ext xmlns:c16="http://schemas.microsoft.com/office/drawing/2014/chart" uri="{C3380CC4-5D6E-409C-BE32-E72D297353CC}">
              <c16:uniqueId val="{00000001-8208-4BA0-BF3E-AC8746824321}"/>
            </c:ext>
          </c:extLst>
        </c:ser>
        <c:dLbls>
          <c:dLblPos val="outEnd"/>
          <c:showLegendKey val="0"/>
          <c:showVal val="1"/>
          <c:showCatName val="0"/>
          <c:showSerName val="0"/>
          <c:showPercent val="0"/>
          <c:showBubbleSize val="0"/>
        </c:dLbls>
        <c:gapWidth val="182"/>
        <c:axId val="2101553280"/>
        <c:axId val="2101539136"/>
      </c:barChart>
      <c:catAx>
        <c:axId val="2101553280"/>
        <c:scaling>
          <c:orientation val="minMax"/>
        </c:scaling>
        <c:delete val="0"/>
        <c:axPos val="l"/>
        <c:numFmt formatCode="General" sourceLinked="1"/>
        <c:majorTickMark val="none"/>
        <c:minorTickMark val="none"/>
        <c:tickLblPos val="nextTo"/>
        <c:spPr>
          <a:noFill/>
          <a:ln w="9525" cap="flat" cmpd="sng" algn="ctr">
            <a:solidFill>
              <a:schemeClr val="accent6">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2101539136"/>
        <c:crosses val="autoZero"/>
        <c:auto val="1"/>
        <c:lblAlgn val="ctr"/>
        <c:lblOffset val="100"/>
        <c:noMultiLvlLbl val="0"/>
      </c:catAx>
      <c:valAx>
        <c:axId val="2101539136"/>
        <c:scaling>
          <c:orientation val="minMax"/>
          <c:max val="0.5"/>
        </c:scaling>
        <c:delete val="0"/>
        <c:axPos val="b"/>
        <c:majorGridlines>
          <c:spPr>
            <a:ln w="9525" cap="flat" cmpd="sng" algn="ctr">
              <a:solidFill>
                <a:schemeClr val="accent6">
                  <a:shade val="95000"/>
                  <a:satMod val="105000"/>
                </a:schemeClr>
              </a:solidFill>
              <a:prstDash val="solid"/>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2101553280"/>
        <c:crosses val="autoZero"/>
        <c:crossBetween val="between"/>
      </c:valAx>
      <c:spPr>
        <a:noFill/>
        <a:ln>
          <a:noFill/>
        </a:ln>
        <a:effectLst/>
      </c:spPr>
    </c:plotArea>
    <c:legend>
      <c:legendPos val="b"/>
      <c:layout>
        <c:manualLayout>
          <c:xMode val="edge"/>
          <c:yMode val="edge"/>
          <c:x val="1.2429836493656287E-2"/>
          <c:y val="0.92947478697352193"/>
          <c:w val="0.12801068128169341"/>
          <c:h val="7.052521302647805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05555555555554"/>
          <c:y val="6.6154970760233925E-2"/>
          <c:w val="0.60388888888888892"/>
          <c:h val="0.79459064327485385"/>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3762227238525E-2"/>
          <c:y val="3.6452004860267312E-2"/>
          <c:w val="0.90009879549480698"/>
          <c:h val="0.86642365330093152"/>
        </c:manualLayout>
      </c:layout>
      <c:barChart>
        <c:barDir val="bar"/>
        <c:grouping val="percentStacked"/>
        <c:varyColors val="0"/>
        <c:ser>
          <c:idx val="0"/>
          <c:order val="0"/>
          <c:tx>
            <c:strRef>
              <c:f>Sheet1!$A$26</c:f>
              <c:strCache>
                <c:ptCount val="1"/>
                <c:pt idx="0">
                  <c:v>$1-100</c:v>
                </c:pt>
              </c:strCache>
            </c:strRef>
          </c:tx>
          <c:spPr>
            <a:solidFill>
              <a:schemeClr val="accent1"/>
            </a:solidFill>
            <a:ln>
              <a:noFill/>
            </a:ln>
            <a:effectLst/>
          </c:spPr>
          <c:invertIfNegative val="0"/>
          <c:dLbls>
            <c:dLbl>
              <c:idx val="0"/>
              <c:tx>
                <c:rich>
                  <a:bodyPr/>
                  <a:lstStyle/>
                  <a:p>
                    <a:fld id="{3E7A36D3-2FA8-46B6-ACFC-C2215D65CB25}" type="VALUE">
                      <a:rPr lang="en-US"/>
                      <a:pPr/>
                      <a:t>[VALUE]</a:t>
                    </a:fld>
                    <a:endParaRPr lang="en-US" dirty="0"/>
                  </a:p>
                  <a:p>
                    <a:r>
                      <a:rPr lang="en-US" dirty="0"/>
                      <a:t>$1-100</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BF6-4A1D-9EED-2B4FFA59570A}"/>
                </c:ext>
              </c:extLst>
            </c:dLbl>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Sheet1!$B$25</c:f>
              <c:numCache>
                <c:formatCode>###0%</c:formatCode>
                <c:ptCount val="1"/>
                <c:pt idx="0">
                  <c:v>1.8176772582211738E-2</c:v>
                </c:pt>
              </c:numCache>
            </c:numRef>
          </c:cat>
          <c:val>
            <c:numRef>
              <c:f>Sheet1!$B$26</c:f>
              <c:numCache>
                <c:formatCode>###0%</c:formatCode>
                <c:ptCount val="1"/>
                <c:pt idx="0">
                  <c:v>0.20729845983072009</c:v>
                </c:pt>
              </c:numCache>
            </c:numRef>
          </c:val>
          <c:extLst>
            <c:ext xmlns:c16="http://schemas.microsoft.com/office/drawing/2014/chart" uri="{C3380CC4-5D6E-409C-BE32-E72D297353CC}">
              <c16:uniqueId val="{00000001-5BF6-4A1D-9EED-2B4FFA59570A}"/>
            </c:ext>
          </c:extLst>
        </c:ser>
        <c:ser>
          <c:idx val="1"/>
          <c:order val="1"/>
          <c:tx>
            <c:strRef>
              <c:f>Sheet1!$A$27</c:f>
              <c:strCache>
                <c:ptCount val="1"/>
                <c:pt idx="0">
                  <c:v>$101-200</c:v>
                </c:pt>
              </c:strCache>
            </c:strRef>
          </c:tx>
          <c:spPr>
            <a:solidFill>
              <a:schemeClr val="accent3"/>
            </a:solidFill>
            <a:ln>
              <a:noFill/>
            </a:ln>
            <a:effectLst/>
          </c:spPr>
          <c:invertIfNegative val="0"/>
          <c:dLbls>
            <c:dLbl>
              <c:idx val="0"/>
              <c:tx>
                <c:rich>
                  <a:bodyPr/>
                  <a:lstStyle/>
                  <a:p>
                    <a:fld id="{04E72B34-8ECA-4B10-87FC-8568A1233C3F}" type="VALUE">
                      <a:rPr lang="en-US"/>
                      <a:pPr/>
                      <a:t>[VALUE]</a:t>
                    </a:fld>
                    <a:endParaRPr lang="en-US" dirty="0"/>
                  </a:p>
                  <a:p>
                    <a:r>
                      <a:rPr lang="en-US" dirty="0"/>
                      <a:t>$101-200</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F6-4A1D-9EED-2B4FFA59570A}"/>
                </c:ext>
              </c:extLst>
            </c:dLbl>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Sheet1!$B$25</c:f>
              <c:numCache>
                <c:formatCode>###0%</c:formatCode>
                <c:ptCount val="1"/>
                <c:pt idx="0">
                  <c:v>1.8176772582211738E-2</c:v>
                </c:pt>
              </c:numCache>
            </c:numRef>
          </c:cat>
          <c:val>
            <c:numRef>
              <c:f>Sheet1!$B$27</c:f>
              <c:numCache>
                <c:formatCode>###0%</c:formatCode>
                <c:ptCount val="1"/>
                <c:pt idx="0">
                  <c:v>0.28569446371583185</c:v>
                </c:pt>
              </c:numCache>
            </c:numRef>
          </c:val>
          <c:extLst>
            <c:ext xmlns:c16="http://schemas.microsoft.com/office/drawing/2014/chart" uri="{C3380CC4-5D6E-409C-BE32-E72D297353CC}">
              <c16:uniqueId val="{00000003-5BF6-4A1D-9EED-2B4FFA59570A}"/>
            </c:ext>
          </c:extLst>
        </c:ser>
        <c:ser>
          <c:idx val="2"/>
          <c:order val="2"/>
          <c:tx>
            <c:strRef>
              <c:f>Sheet1!$A$28</c:f>
              <c:strCache>
                <c:ptCount val="1"/>
                <c:pt idx="0">
                  <c:v>$201-300</c:v>
                </c:pt>
              </c:strCache>
            </c:strRef>
          </c:tx>
          <c:spPr>
            <a:solidFill>
              <a:schemeClr val="accent5"/>
            </a:solidFill>
            <a:ln>
              <a:noFill/>
            </a:ln>
            <a:effectLst/>
          </c:spPr>
          <c:invertIfNegative val="0"/>
          <c:dLbls>
            <c:dLbl>
              <c:idx val="0"/>
              <c:tx>
                <c:rich>
                  <a:bodyPr/>
                  <a:lstStyle/>
                  <a:p>
                    <a:fld id="{994C6762-DCF0-407B-968A-608BD5DDD9BC}" type="VALUE">
                      <a:rPr lang="en-US" sz="1100" b="0" i="0" u="none" strike="noStrike" kern="1200" baseline="0">
                        <a:solidFill>
                          <a:schemeClr val="tx2"/>
                        </a:solidFill>
                        <a:latin typeface="Lato" panose="020F0502020204030203" pitchFamily="34" charset="0"/>
                        <a:ea typeface="+mn-ea"/>
                        <a:cs typeface="+mn-cs"/>
                      </a:rPr>
                      <a:pPr/>
                      <a:t>[VALUE]</a:t>
                    </a:fld>
                    <a:endParaRPr lang="en-US" sz="1100" b="0" i="0" u="none" strike="noStrike" kern="1200" baseline="0" dirty="0">
                      <a:solidFill>
                        <a:schemeClr val="tx2"/>
                      </a:solidFill>
                      <a:latin typeface="Lato" panose="020F0502020204030203" pitchFamily="34" charset="0"/>
                      <a:ea typeface="+mn-ea"/>
                      <a:cs typeface="+mn-cs"/>
                    </a:endParaRPr>
                  </a:p>
                  <a:p>
                    <a:r>
                      <a:rPr lang="en-US" sz="1100" b="0" i="0" u="none" strike="noStrike" kern="1200" baseline="0" dirty="0">
                        <a:solidFill>
                          <a:schemeClr val="tx2"/>
                        </a:solidFill>
                        <a:latin typeface="Lato" panose="020F0502020204030203" pitchFamily="34" charset="0"/>
                        <a:ea typeface="+mn-ea"/>
                        <a:cs typeface="+mn-cs"/>
                      </a:rPr>
                      <a:t>$201-300</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BF6-4A1D-9EED-2B4FFA59570A}"/>
                </c:ext>
              </c:extLst>
            </c:dLbl>
            <c:spPr>
              <a:noFill/>
              <a:ln>
                <a:noFill/>
              </a:ln>
              <a:effectLst/>
            </c:spPr>
            <c:txPr>
              <a:bodyPr rot="0" spcFirstLastPara="1" vertOverflow="ellipsis" vert="horz" wrap="square" anchor="ctr" anchorCtr="1"/>
              <a:lstStyle/>
              <a:p>
                <a:pPr algn="ctr">
                  <a:defRPr sz="1050" b="0"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Sheet1!$B$25</c:f>
              <c:numCache>
                <c:formatCode>###0%</c:formatCode>
                <c:ptCount val="1"/>
                <c:pt idx="0">
                  <c:v>1.8176772582211738E-2</c:v>
                </c:pt>
              </c:numCache>
            </c:numRef>
          </c:cat>
          <c:val>
            <c:numRef>
              <c:f>Sheet1!$B$28</c:f>
              <c:numCache>
                <c:formatCode>###0%</c:formatCode>
                <c:ptCount val="1"/>
                <c:pt idx="0">
                  <c:v>0.20577216594977105</c:v>
                </c:pt>
              </c:numCache>
            </c:numRef>
          </c:val>
          <c:extLst>
            <c:ext xmlns:c16="http://schemas.microsoft.com/office/drawing/2014/chart" uri="{C3380CC4-5D6E-409C-BE32-E72D297353CC}">
              <c16:uniqueId val="{00000005-5BF6-4A1D-9EED-2B4FFA59570A}"/>
            </c:ext>
          </c:extLst>
        </c:ser>
        <c:ser>
          <c:idx val="3"/>
          <c:order val="3"/>
          <c:tx>
            <c:strRef>
              <c:f>Sheet1!$A$29</c:f>
              <c:strCache>
                <c:ptCount val="1"/>
                <c:pt idx="0">
                  <c:v>$301-400</c:v>
                </c:pt>
              </c:strCache>
            </c:strRef>
          </c:tx>
          <c:spPr>
            <a:solidFill>
              <a:schemeClr val="accent1">
                <a:lumMod val="60000"/>
              </a:schemeClr>
            </a:solidFill>
            <a:ln>
              <a:noFill/>
            </a:ln>
            <a:effectLst/>
          </c:spPr>
          <c:invertIfNegative val="0"/>
          <c:dLbls>
            <c:dLbl>
              <c:idx val="0"/>
              <c:tx>
                <c:rich>
                  <a:bodyPr/>
                  <a:lstStyle/>
                  <a:p>
                    <a:fld id="{CB1C350B-E5ED-459A-A0BA-D8185AA03D80}" type="VALUE">
                      <a:rPr lang="en-US"/>
                      <a:pPr/>
                      <a:t>[VALUE]</a:t>
                    </a:fld>
                    <a:endParaRPr lang="en-US" dirty="0"/>
                  </a:p>
                  <a:p>
                    <a:r>
                      <a:rPr lang="en-US" dirty="0"/>
                      <a:t>$301-400</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BF6-4A1D-9EED-2B4FFA59570A}"/>
                </c:ext>
              </c:extLst>
            </c:dLbl>
            <c:spPr>
              <a:noFill/>
              <a:ln>
                <a:noFill/>
              </a:ln>
              <a:effectLst/>
            </c:spPr>
            <c:txPr>
              <a:bodyPr rot="0" spcFirstLastPara="1" vertOverflow="ellipsis" vert="horz" wrap="square" anchor="ctr" anchorCtr="1"/>
              <a:lstStyle/>
              <a:p>
                <a:pPr algn="ctr">
                  <a:defRPr sz="1050" b="0"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Sheet1!$B$25</c:f>
              <c:numCache>
                <c:formatCode>###0%</c:formatCode>
                <c:ptCount val="1"/>
                <c:pt idx="0">
                  <c:v>1.8176772582211738E-2</c:v>
                </c:pt>
              </c:numCache>
            </c:numRef>
          </c:cat>
          <c:val>
            <c:numRef>
              <c:f>Sheet1!$B$29</c:f>
              <c:numCache>
                <c:formatCode>###0%</c:formatCode>
                <c:ptCount val="1"/>
                <c:pt idx="0">
                  <c:v>0.1257111141945331</c:v>
                </c:pt>
              </c:numCache>
            </c:numRef>
          </c:val>
          <c:extLst>
            <c:ext xmlns:c16="http://schemas.microsoft.com/office/drawing/2014/chart" uri="{C3380CC4-5D6E-409C-BE32-E72D297353CC}">
              <c16:uniqueId val="{00000007-5BF6-4A1D-9EED-2B4FFA59570A}"/>
            </c:ext>
          </c:extLst>
        </c:ser>
        <c:ser>
          <c:idx val="4"/>
          <c:order val="4"/>
          <c:tx>
            <c:strRef>
              <c:f>Sheet1!$A$30</c:f>
              <c:strCache>
                <c:ptCount val="1"/>
                <c:pt idx="0">
                  <c:v>$401 or more</c:v>
                </c:pt>
              </c:strCache>
            </c:strRef>
          </c:tx>
          <c:spPr>
            <a:solidFill>
              <a:schemeClr val="accent3">
                <a:lumMod val="60000"/>
              </a:schemeClr>
            </a:solidFill>
            <a:ln>
              <a:noFill/>
            </a:ln>
            <a:effectLst/>
          </c:spPr>
          <c:invertIfNegative val="0"/>
          <c:dLbls>
            <c:dLbl>
              <c:idx val="0"/>
              <c:tx>
                <c:rich>
                  <a:bodyPr/>
                  <a:lstStyle/>
                  <a:p>
                    <a:fld id="{2FEB04D7-9BFF-490B-ADD8-3650332874A7}" type="VALUE">
                      <a:rPr lang="en-US"/>
                      <a:pPr/>
                      <a:t>[VALUE]</a:t>
                    </a:fld>
                    <a:endParaRPr lang="en-US" dirty="0"/>
                  </a:p>
                  <a:p>
                    <a:r>
                      <a:rPr lang="en-US" dirty="0"/>
                      <a:t>$401+</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BF6-4A1D-9EED-2B4FFA59570A}"/>
                </c:ext>
              </c:extLst>
            </c:dLbl>
            <c:spPr>
              <a:noFill/>
              <a:ln>
                <a:noFill/>
              </a:ln>
              <a:effectLst/>
            </c:spPr>
            <c:txPr>
              <a:bodyPr rot="0" spcFirstLastPara="1" vertOverflow="ellipsis" vert="horz" wrap="square" anchor="ctr" anchorCtr="1"/>
              <a:lstStyle/>
              <a:p>
                <a:pPr algn="ctr">
                  <a:defRPr sz="1050" b="0"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Sheet1!$B$25</c:f>
              <c:numCache>
                <c:formatCode>###0%</c:formatCode>
                <c:ptCount val="1"/>
                <c:pt idx="0">
                  <c:v>1.8176772582211738E-2</c:v>
                </c:pt>
              </c:numCache>
            </c:numRef>
          </c:cat>
          <c:val>
            <c:numRef>
              <c:f>Sheet1!$B$30</c:f>
              <c:numCache>
                <c:formatCode>###0%</c:formatCode>
                <c:ptCount val="1"/>
                <c:pt idx="0">
                  <c:v>0.15734702372693216</c:v>
                </c:pt>
              </c:numCache>
            </c:numRef>
          </c:val>
          <c:extLst>
            <c:ext xmlns:c16="http://schemas.microsoft.com/office/drawing/2014/chart" uri="{C3380CC4-5D6E-409C-BE32-E72D297353CC}">
              <c16:uniqueId val="{00000009-5BF6-4A1D-9EED-2B4FFA59570A}"/>
            </c:ext>
          </c:extLst>
        </c:ser>
        <c:dLbls>
          <c:dLblPos val="ctr"/>
          <c:showLegendKey val="0"/>
          <c:showVal val="1"/>
          <c:showCatName val="0"/>
          <c:showSerName val="0"/>
          <c:showPercent val="0"/>
          <c:showBubbleSize val="0"/>
        </c:dLbls>
        <c:gapWidth val="150"/>
        <c:overlap val="100"/>
        <c:axId val="2036235136"/>
        <c:axId val="2036217664"/>
      </c:barChart>
      <c:valAx>
        <c:axId val="2036217664"/>
        <c:scaling>
          <c:orientation val="minMax"/>
        </c:scaling>
        <c:delete val="0"/>
        <c:axPos val="b"/>
        <c:majorGridlines>
          <c:spPr>
            <a:ln w="9525" cap="flat" cmpd="sng" algn="ctr">
              <a:solidFill>
                <a:schemeClr val="accent6">
                  <a:shade val="95000"/>
                  <a:satMod val="105000"/>
                </a:schemeClr>
              </a:solidFill>
              <a:prstDash val="solid"/>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2036235136"/>
        <c:crosses val="autoZero"/>
        <c:crossBetween val="between"/>
      </c:valAx>
      <c:catAx>
        <c:axId val="2036235136"/>
        <c:scaling>
          <c:orientation val="minMax"/>
        </c:scaling>
        <c:delete val="0"/>
        <c:axPos val="l"/>
        <c:numFmt formatCode="###0%" sourceLinked="1"/>
        <c:majorTickMark val="none"/>
        <c:minorTickMark val="none"/>
        <c:tickLblPos val="nextTo"/>
        <c:spPr>
          <a:noFill/>
          <a:ln w="9525" cap="flat" cmpd="sng" algn="ctr">
            <a:solidFill>
              <a:schemeClr val="accent6">
                <a:shade val="95000"/>
                <a:satMod val="10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crossAx val="20362176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2"/>
          </a:solidFill>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05555555555554"/>
          <c:y val="6.6154970760233925E-2"/>
          <c:w val="0.60388888888888892"/>
          <c:h val="0.79459064327485385"/>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44ac646869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44ac646869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1125"/>
              </a:spcBef>
              <a:spcAft>
                <a:spcPts val="1125"/>
              </a:spcAft>
              <a:buNone/>
            </a:pPr>
            <a:endParaRPr lang="en-US" sz="1800" dirty="0">
              <a:effectLst/>
              <a:latin typeface="Aptos"/>
              <a:ea typeface="Aptos"/>
              <a:cs typeface="Apto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Aptos"/>
              <a:ea typeface="Aptos"/>
              <a:cs typeface="Apto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53341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4ac6468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4ac6468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1125"/>
              </a:spcBef>
              <a:spcAft>
                <a:spcPts val="1125"/>
              </a:spcAft>
              <a:buNone/>
            </a:pPr>
            <a:endParaRPr lang="en-US" sz="1800" dirty="0">
              <a:effectLst/>
              <a:latin typeface="Aptos"/>
              <a:ea typeface="Aptos"/>
              <a:cs typeface="Aptos"/>
            </a:endParaRPr>
          </a:p>
        </p:txBody>
      </p:sp>
    </p:spTree>
    <p:extLst>
      <p:ext uri="{BB962C8B-B14F-4D97-AF65-F5344CB8AC3E}">
        <p14:creationId xmlns:p14="http://schemas.microsoft.com/office/powerpoint/2010/main" val="676491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177A8125-AF29-40E1-86D6-3650AFB2AC42}"/>
            </a:ext>
          </a:extLst>
        </p:cNvPr>
        <p:cNvGrpSpPr/>
        <p:nvPr/>
      </p:nvGrpSpPr>
      <p:grpSpPr>
        <a:xfrm>
          <a:off x="0" y="0"/>
          <a:ext cx="0" cy="0"/>
          <a:chOff x="0" y="0"/>
          <a:chExt cx="0" cy="0"/>
        </a:xfrm>
      </p:grpSpPr>
      <p:sp>
        <p:nvSpPr>
          <p:cNvPr id="102" name="Google Shape;102;g344ac646869_0_192:notes">
            <a:extLst>
              <a:ext uri="{FF2B5EF4-FFF2-40B4-BE49-F238E27FC236}">
                <a16:creationId xmlns:a16="http://schemas.microsoft.com/office/drawing/2014/main" id="{CAC502AD-03BD-7BAC-ECF5-0F5A1F77C4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44ac646869_0_192:notes">
            <a:extLst>
              <a:ext uri="{FF2B5EF4-FFF2-40B4-BE49-F238E27FC236}">
                <a16:creationId xmlns:a16="http://schemas.microsoft.com/office/drawing/2014/main" id="{F36837A5-7B99-6F83-D576-80386C07EF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R="0" lvl="0" algn="l" defTabSz="914400">
              <a:lnSpc>
                <a:spcPct val="100000"/>
              </a:lnSpc>
              <a:spcBef>
                <a:spcPts val="0"/>
              </a:spcBef>
              <a:spcAft>
                <a:spcPts val="0"/>
              </a:spcAft>
              <a:buSzPts val="1100"/>
              <a:buFont typeface="Arial"/>
              <a:buNone/>
              <a:tabLst/>
              <a:defRPr/>
            </a:pPr>
            <a:endParaRPr lang="en" i="1" dirty="0">
              <a:effectLst/>
              <a:ea typeface="Aptos"/>
            </a:endParaRPr>
          </a:p>
          <a:p>
            <a:pPr lvl="0" algn="l" rtl="0">
              <a:spcBef>
                <a:spcPts val="0"/>
              </a:spcBef>
              <a:spcAft>
                <a:spcPts val="0"/>
              </a:spcAft>
              <a:buNone/>
            </a:pPr>
            <a:endParaRPr lang="en" i="1" dirty="0"/>
          </a:p>
          <a:p>
            <a:pPr marL="0" indent="0">
              <a:buNone/>
            </a:pPr>
            <a:endParaRPr lang="en-US" sz="1800" dirty="0">
              <a:latin typeface="Helvetica Neue"/>
            </a:endParaRPr>
          </a:p>
          <a:p>
            <a:pPr marL="0" indent="0">
              <a:buNone/>
            </a:pPr>
            <a:endParaRPr lang="en-US" sz="1800" dirty="0">
              <a:latin typeface="Aptos"/>
            </a:endParaRPr>
          </a:p>
          <a:p>
            <a:pPr marL="0" indent="0">
              <a:buNone/>
            </a:pPr>
            <a:endParaRPr lang="en-US" dirty="0"/>
          </a:p>
        </p:txBody>
      </p:sp>
    </p:spTree>
    <p:extLst>
      <p:ext uri="{BB962C8B-B14F-4D97-AF65-F5344CB8AC3E}">
        <p14:creationId xmlns:p14="http://schemas.microsoft.com/office/powerpoint/2010/main" val="4071134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4ac6468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4ac6468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240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44ac646869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44ac646869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1125"/>
              </a:spcBef>
              <a:spcAft>
                <a:spcPts val="1125"/>
              </a:spcAft>
              <a:buClr>
                <a:srgbClr val="000000"/>
              </a:buClr>
              <a:buSzPts val="1100"/>
              <a:buFont typeface="Arial"/>
              <a:buNone/>
              <a:tabLst/>
              <a:defRPr/>
            </a:pPr>
            <a:endParaRPr lang="en-US" sz="1800" dirty="0">
              <a:effectLst/>
              <a:latin typeface="Aptos"/>
              <a:ea typeface="Aptos"/>
              <a:cs typeface="Aptos"/>
            </a:endParaRPr>
          </a:p>
          <a:p>
            <a:pPr marL="0" marR="0" indent="0">
              <a:lnSpc>
                <a:spcPct val="115000"/>
              </a:lnSpc>
              <a:spcBef>
                <a:spcPts val="1125"/>
              </a:spcBef>
              <a:spcAft>
                <a:spcPts val="1125"/>
              </a:spcAft>
              <a:buNone/>
            </a:pPr>
            <a:endParaRPr lang="en-US" sz="1800" dirty="0">
              <a:effectLst/>
              <a:latin typeface="Aptos"/>
              <a:ea typeface="Aptos"/>
              <a:cs typeface="Aptos"/>
            </a:endParaRPr>
          </a:p>
          <a:p>
            <a:pPr marL="0" marR="0" lvl="0" indent="0" algn="l" defTabSz="914400" rtl="0" eaLnBrk="1" fontAlgn="auto" latinLnBrk="0" hangingPunct="1">
              <a:lnSpc>
                <a:spcPct val="115000"/>
              </a:lnSpc>
              <a:spcBef>
                <a:spcPts val="1125"/>
              </a:spcBef>
              <a:spcAft>
                <a:spcPts val="1125"/>
              </a:spcAft>
              <a:buClr>
                <a:srgbClr val="000000"/>
              </a:buClr>
              <a:buSzPts val="1100"/>
              <a:buFont typeface="Arial"/>
              <a:buNone/>
              <a:tabLst/>
              <a:defRPr/>
            </a:pPr>
            <a:endParaRPr lang="en-US" sz="1800" dirty="0">
              <a:effectLst/>
              <a:latin typeface="Aptos"/>
              <a:ea typeface="Aptos"/>
              <a:cs typeface="Aptos"/>
            </a:endParaRPr>
          </a:p>
          <a:p>
            <a:pPr marL="0" marR="0" indent="0">
              <a:lnSpc>
                <a:spcPct val="115000"/>
              </a:lnSpc>
              <a:spcBef>
                <a:spcPts val="1125"/>
              </a:spcBef>
              <a:spcAft>
                <a:spcPts val="1125"/>
              </a:spcAft>
              <a:buNone/>
            </a:pPr>
            <a:endParaRPr lang="en-US" sz="1800" dirty="0">
              <a:effectLst/>
              <a:latin typeface="Aptos"/>
              <a:ea typeface="Aptos"/>
              <a:cs typeface="Apto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Aptos"/>
              <a:ea typeface="Aptos"/>
              <a:cs typeface="Apto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5517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E925232A-D61F-1B87-4F39-78028696D0C8}"/>
            </a:ext>
          </a:extLst>
        </p:cNvPr>
        <p:cNvGrpSpPr/>
        <p:nvPr/>
      </p:nvGrpSpPr>
      <p:grpSpPr>
        <a:xfrm>
          <a:off x="0" y="0"/>
          <a:ext cx="0" cy="0"/>
          <a:chOff x="0" y="0"/>
          <a:chExt cx="0" cy="0"/>
        </a:xfrm>
      </p:grpSpPr>
      <p:sp>
        <p:nvSpPr>
          <p:cNvPr id="90" name="Google Shape;90;g344ac646869_0_0:notes">
            <a:extLst>
              <a:ext uri="{FF2B5EF4-FFF2-40B4-BE49-F238E27FC236}">
                <a16:creationId xmlns:a16="http://schemas.microsoft.com/office/drawing/2014/main" id="{A4EAF13D-02D1-A8D0-C610-0DF7F263C9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4ac646869_0_0:notes">
            <a:extLst>
              <a:ext uri="{FF2B5EF4-FFF2-40B4-BE49-F238E27FC236}">
                <a16:creationId xmlns:a16="http://schemas.microsoft.com/office/drawing/2014/main" id="{DA2EE7FA-9F71-52E8-F709-626B7207DA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1125"/>
              </a:spcBef>
              <a:spcAft>
                <a:spcPts val="1125"/>
              </a:spcAft>
              <a:buNone/>
            </a:pPr>
            <a:endParaRPr lang="en-US" sz="1800" dirty="0">
              <a:effectLst/>
              <a:latin typeface="Aptos"/>
              <a:ea typeface="Aptos"/>
              <a:cs typeface="Aptos"/>
            </a:endParaRPr>
          </a:p>
        </p:txBody>
      </p:sp>
    </p:spTree>
    <p:extLst>
      <p:ext uri="{BB962C8B-B14F-4D97-AF65-F5344CB8AC3E}">
        <p14:creationId xmlns:p14="http://schemas.microsoft.com/office/powerpoint/2010/main" val="1434842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44ac646869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44ac646869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1125"/>
              </a:spcBef>
              <a:spcAft>
                <a:spcPts val="1125"/>
              </a:spcAft>
              <a:buClr>
                <a:srgbClr val="000000"/>
              </a:buClr>
              <a:buSzPts val="1100"/>
              <a:buFont typeface="Arial"/>
              <a:buNone/>
              <a:tabLst/>
              <a:defRPr/>
            </a:pPr>
            <a:endParaRPr lang="en-US" sz="1800" i="1" dirty="0">
              <a:solidFill>
                <a:srgbClr val="000000"/>
              </a:solidFill>
              <a:effectLst/>
              <a:latin typeface="Helvetica Neue"/>
              <a:ea typeface="Helvetica Neue"/>
              <a:cs typeface="Helvetica Neue"/>
            </a:endParaRPr>
          </a:p>
          <a:p>
            <a:pPr marL="0" marR="0" lvl="0" indent="0" algn="l" defTabSz="914400" rtl="0" eaLnBrk="1" fontAlgn="auto" latinLnBrk="0" hangingPunct="1">
              <a:lnSpc>
                <a:spcPct val="115000"/>
              </a:lnSpc>
              <a:spcBef>
                <a:spcPts val="1125"/>
              </a:spcBef>
              <a:spcAft>
                <a:spcPts val="1125"/>
              </a:spcAft>
              <a:buClr>
                <a:srgbClr val="000000"/>
              </a:buClr>
              <a:buSzPts val="1100"/>
              <a:buFont typeface="Arial"/>
              <a:buNone/>
              <a:tabLst/>
              <a:defRPr/>
            </a:pPr>
            <a:endParaRPr lang="en-US" sz="1800" dirty="0">
              <a:effectLst/>
              <a:latin typeface="Aptos"/>
              <a:ea typeface="Aptos"/>
              <a:cs typeface="Aptos"/>
            </a:endParaRPr>
          </a:p>
          <a:p>
            <a:pPr marL="0" marR="0" lvl="0" indent="0" algn="l" defTabSz="914400" rtl="0" eaLnBrk="1" fontAlgn="auto" latinLnBrk="0" hangingPunct="1">
              <a:lnSpc>
                <a:spcPct val="115000"/>
              </a:lnSpc>
              <a:spcBef>
                <a:spcPts val="1125"/>
              </a:spcBef>
              <a:spcAft>
                <a:spcPts val="1125"/>
              </a:spcAft>
              <a:buClr>
                <a:srgbClr val="000000"/>
              </a:buClr>
              <a:buSzPts val="1100"/>
              <a:buFont typeface="Arial"/>
              <a:buNone/>
              <a:tabLst/>
              <a:defRPr/>
            </a:pPr>
            <a:endParaRPr lang="en-US" sz="1800" dirty="0">
              <a:effectLst/>
              <a:latin typeface="Aptos"/>
              <a:ea typeface="Aptos"/>
              <a:cs typeface="Aptos"/>
            </a:endParaRPr>
          </a:p>
          <a:p>
            <a:pPr marL="0" marR="0" lvl="0" indent="0" algn="l" defTabSz="914400" rtl="0" eaLnBrk="1" fontAlgn="auto" latinLnBrk="0" hangingPunct="1">
              <a:lnSpc>
                <a:spcPct val="115000"/>
              </a:lnSpc>
              <a:spcBef>
                <a:spcPts val="1125"/>
              </a:spcBef>
              <a:spcAft>
                <a:spcPts val="1125"/>
              </a:spcAft>
              <a:buClr>
                <a:srgbClr val="000000"/>
              </a:buClr>
              <a:buSzPts val="1100"/>
              <a:buFont typeface="Arial"/>
              <a:buNone/>
              <a:tabLst/>
              <a:defRPr/>
            </a:pPr>
            <a:endParaRPr lang="en-US" sz="1800" dirty="0">
              <a:effectLst/>
              <a:latin typeface="Aptos"/>
              <a:ea typeface="Aptos"/>
              <a:cs typeface="Aptos"/>
            </a:endParaRPr>
          </a:p>
          <a:p>
            <a:pPr marL="0" marR="0" indent="0">
              <a:lnSpc>
                <a:spcPct val="115000"/>
              </a:lnSpc>
              <a:spcBef>
                <a:spcPts val="1125"/>
              </a:spcBef>
              <a:spcAft>
                <a:spcPts val="1125"/>
              </a:spcAft>
              <a:buNone/>
            </a:pPr>
            <a:endParaRPr lang="en-US" sz="1800" dirty="0">
              <a:effectLst/>
              <a:latin typeface="Aptos"/>
              <a:ea typeface="Aptos"/>
              <a:cs typeface="Aptos"/>
            </a:endParaRPr>
          </a:p>
          <a:p>
            <a:pPr marL="0" marR="0" lvl="0" indent="0" algn="l" defTabSz="914400" rtl="0" eaLnBrk="1" fontAlgn="auto" latinLnBrk="0" hangingPunct="1">
              <a:lnSpc>
                <a:spcPct val="115000"/>
              </a:lnSpc>
              <a:spcBef>
                <a:spcPts val="1125"/>
              </a:spcBef>
              <a:spcAft>
                <a:spcPts val="1125"/>
              </a:spcAft>
              <a:buClr>
                <a:srgbClr val="000000"/>
              </a:buClr>
              <a:buSzPts val="1100"/>
              <a:buFont typeface="Arial"/>
              <a:buNone/>
              <a:tabLst/>
              <a:defRPr/>
            </a:pPr>
            <a:endParaRPr lang="en-US" sz="1800" dirty="0">
              <a:effectLst/>
              <a:latin typeface="Aptos"/>
              <a:ea typeface="Aptos"/>
              <a:cs typeface="Aptos"/>
            </a:endParaRPr>
          </a:p>
          <a:p>
            <a:pPr marL="0" marR="0" indent="0">
              <a:lnSpc>
                <a:spcPct val="115000"/>
              </a:lnSpc>
              <a:spcBef>
                <a:spcPts val="1125"/>
              </a:spcBef>
              <a:spcAft>
                <a:spcPts val="1125"/>
              </a:spcAft>
              <a:buNone/>
            </a:pPr>
            <a:endParaRPr lang="en-US" sz="1800" dirty="0">
              <a:effectLst/>
              <a:latin typeface="Aptos"/>
              <a:ea typeface="Aptos"/>
              <a:cs typeface="Apto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Aptos"/>
              <a:ea typeface="Aptos"/>
              <a:cs typeface="Apto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44960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4ac6468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4ac6468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1125"/>
              </a:spcBef>
              <a:spcAft>
                <a:spcPts val="1125"/>
              </a:spcAft>
              <a:buNone/>
            </a:pPr>
            <a:endParaRPr lang="en-US" sz="1800" dirty="0">
              <a:effectLst/>
              <a:latin typeface="Aptos"/>
              <a:ea typeface="Aptos"/>
              <a:cs typeface="Aptos"/>
            </a:endParaRPr>
          </a:p>
        </p:txBody>
      </p:sp>
    </p:spTree>
    <p:extLst>
      <p:ext uri="{BB962C8B-B14F-4D97-AF65-F5344CB8AC3E}">
        <p14:creationId xmlns:p14="http://schemas.microsoft.com/office/powerpoint/2010/main" val="1315648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44ac646869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44ac646869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Aptos"/>
              <a:ea typeface="Aptos"/>
              <a:cs typeface="Aptos"/>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4ac6468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4ac6468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1125"/>
              </a:spcBef>
              <a:spcAft>
                <a:spcPts val="1125"/>
              </a:spcAft>
              <a:buNone/>
            </a:pPr>
            <a:endParaRPr lang="en-US" sz="1800" dirty="0">
              <a:effectLst/>
              <a:latin typeface="Aptos"/>
              <a:ea typeface="Aptos"/>
              <a:cs typeface="Aptos"/>
            </a:endParaRPr>
          </a:p>
        </p:txBody>
      </p:sp>
    </p:spTree>
    <p:extLst>
      <p:ext uri="{BB962C8B-B14F-4D97-AF65-F5344CB8AC3E}">
        <p14:creationId xmlns:p14="http://schemas.microsoft.com/office/powerpoint/2010/main" val="16136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4ac64686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4ac64686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4ac6468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4ac6468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1125"/>
              </a:spcBef>
              <a:spcAft>
                <a:spcPts val="1125"/>
              </a:spcAft>
              <a:buNone/>
            </a:pPr>
            <a:endParaRPr lang="en-US" sz="1800" dirty="0">
              <a:effectLst/>
              <a:latin typeface="Aptos"/>
              <a:ea typeface="Aptos"/>
              <a:cs typeface="Aptos"/>
            </a:endParaRPr>
          </a:p>
        </p:txBody>
      </p:sp>
    </p:spTree>
    <p:extLst>
      <p:ext uri="{BB962C8B-B14F-4D97-AF65-F5344CB8AC3E}">
        <p14:creationId xmlns:p14="http://schemas.microsoft.com/office/powerpoint/2010/main" val="4165558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4ac6468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4ac6468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1125"/>
              </a:spcBef>
              <a:spcAft>
                <a:spcPts val="1125"/>
              </a:spcAft>
              <a:buNone/>
            </a:pPr>
            <a:endParaRPr lang="en-US" sz="1800" dirty="0">
              <a:effectLst/>
              <a:latin typeface="Aptos"/>
              <a:ea typeface="Aptos"/>
              <a:cs typeface="Aptos"/>
            </a:endParaRPr>
          </a:p>
        </p:txBody>
      </p:sp>
    </p:spTree>
    <p:extLst>
      <p:ext uri="{BB962C8B-B14F-4D97-AF65-F5344CB8AC3E}">
        <p14:creationId xmlns:p14="http://schemas.microsoft.com/office/powerpoint/2010/main" val="3349147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4ac6468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4ac6468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1125"/>
              </a:spcBef>
              <a:spcAft>
                <a:spcPts val="1125"/>
              </a:spcAft>
              <a:buNone/>
            </a:pPr>
            <a:endParaRPr lang="en-US" sz="1800" dirty="0">
              <a:effectLst/>
              <a:latin typeface="Aptos"/>
              <a:ea typeface="Aptos"/>
              <a:cs typeface="Aptos"/>
            </a:endParaRPr>
          </a:p>
        </p:txBody>
      </p:sp>
    </p:spTree>
    <p:extLst>
      <p:ext uri="{BB962C8B-B14F-4D97-AF65-F5344CB8AC3E}">
        <p14:creationId xmlns:p14="http://schemas.microsoft.com/office/powerpoint/2010/main" val="2519277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4ac6468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4ac6468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1125"/>
              </a:spcBef>
              <a:spcAft>
                <a:spcPts val="1125"/>
              </a:spcAft>
              <a:buNone/>
            </a:pPr>
            <a:endParaRPr lang="en-US" sz="1800" dirty="0">
              <a:effectLst/>
              <a:latin typeface="Aptos"/>
              <a:ea typeface="Aptos"/>
              <a:cs typeface="Aptos"/>
            </a:endParaRPr>
          </a:p>
        </p:txBody>
      </p:sp>
    </p:spTree>
    <p:extLst>
      <p:ext uri="{BB962C8B-B14F-4D97-AF65-F5344CB8AC3E}">
        <p14:creationId xmlns:p14="http://schemas.microsoft.com/office/powerpoint/2010/main" val="1059598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4ac64686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4ac64686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973913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44ac646869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44ac646869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0" i="0" u="none" strike="noStrike" cap="none" dirty="0">
              <a:solidFill>
                <a:srgbClr val="000000"/>
              </a:solidFill>
              <a:effectLst/>
              <a:latin typeface="Verdana" panose="020B0604030504040204" pitchFamily="34" charset="0"/>
              <a:ea typeface="Verdana" panose="020B0604030504040204" pitchFamily="34" charset="0"/>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44ac646869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44ac646869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6183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44ac646869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44ac646869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460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Finally, we’d like to acknowledge the contributions of the </a:t>
            </a:r>
            <a:r>
              <a:rPr lang="en-US" sz="1100" b="0" dirty="0">
                <a:latin typeface="Verdana" panose="020B0604030504040204" pitchFamily="34" charset="0"/>
                <a:ea typeface="Verdana" panose="020B0604030504040204" pitchFamily="34" charset="0"/>
              </a:rPr>
              <a:t>Virginia Course Materials Survey Review/Revise Working Group, whose names are shared on this slide, as well as Dr. </a:t>
            </a:r>
            <a:r>
              <a:rPr lang="en-US" sz="1100" dirty="0" err="1">
                <a:latin typeface="Verdana" panose="020B0604030504040204" pitchFamily="34" charset="0"/>
                <a:ea typeface="Verdana" panose="020B0604030504040204" pitchFamily="34" charset="0"/>
              </a:rPr>
              <a:t>Micol</a:t>
            </a:r>
            <a:r>
              <a:rPr lang="en-US" sz="1100" dirty="0">
                <a:latin typeface="Verdana" panose="020B0604030504040204" pitchFamily="34" charset="0"/>
                <a:ea typeface="Verdana" panose="020B0604030504040204" pitchFamily="34" charset="0"/>
              </a:rPr>
              <a:t> Hutchinson, PhD, Interim Assistant Vice Chancellor for Policy and Instructional Support Services, Virginia Community College System, Steve Litherland, Associate Vice President for Libraries, Tidewater Community College, and all 40 member institutions that participated in the survey. </a:t>
            </a:r>
          </a:p>
          <a:p>
            <a:pPr marL="1460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Verdana" panose="020B0604030504040204" pitchFamily="34" charset="0"/>
              <a:ea typeface="Verdana" panose="020B0604030504040204" pitchFamily="34" charset="0"/>
            </a:endParaRPr>
          </a:p>
          <a:p>
            <a:pPr marL="146050" lvl="0" indent="0">
              <a:buNone/>
            </a:pPr>
            <a:endParaRPr lang="en-US" sz="1100" dirty="0">
              <a:latin typeface="Verdana" panose="020B0604030504040204" pitchFamily="34" charset="0"/>
              <a:ea typeface="Verdana" panose="020B060403050404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53268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41175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421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1125"/>
              </a:spcBef>
              <a:spcAft>
                <a:spcPts val="1125"/>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23332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25102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76371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824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4ac64686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4ac64686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6691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4ac6468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4ac6468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2625600" y="-76200"/>
            <a:ext cx="11845800" cy="356070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pic>
        <p:nvPicPr>
          <p:cNvPr id="11" name="Google Shape;11;p2" title="viva_fulllogo_lightbackground.png"/>
          <p:cNvPicPr preferRelativeResize="0"/>
          <p:nvPr/>
        </p:nvPicPr>
        <p:blipFill>
          <a:blip r:embed="rId2">
            <a:alphaModFix/>
          </a:blip>
          <a:stretch>
            <a:fillRect/>
          </a:stretch>
        </p:blipFill>
        <p:spPr>
          <a:xfrm>
            <a:off x="5643350" y="116821"/>
            <a:ext cx="3409172" cy="1593053"/>
          </a:xfrm>
          <a:prstGeom prst="rect">
            <a:avLst/>
          </a:prstGeom>
          <a:noFill/>
          <a:ln>
            <a:noFill/>
          </a:ln>
        </p:spPr>
      </p:pic>
      <p:sp>
        <p:nvSpPr>
          <p:cNvPr id="12" name="Google Shape;12;p2"/>
          <p:cNvSpPr/>
          <p:nvPr/>
        </p:nvSpPr>
        <p:spPr>
          <a:xfrm>
            <a:off x="-101425" y="4097100"/>
            <a:ext cx="5541900" cy="507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sp>
        <p:nvSpPr>
          <p:cNvPr id="13" name="Google Shape;13;p2"/>
          <p:cNvSpPr txBox="1">
            <a:spLocks noGrp="1"/>
          </p:cNvSpPr>
          <p:nvPr>
            <p:ph type="ctrTitle"/>
          </p:nvPr>
        </p:nvSpPr>
        <p:spPr>
          <a:xfrm>
            <a:off x="323775" y="2311700"/>
            <a:ext cx="5363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4" name="Google Shape;14;p2"/>
          <p:cNvSpPr txBox="1">
            <a:spLocks noGrp="1"/>
          </p:cNvSpPr>
          <p:nvPr>
            <p:ph type="subTitle" idx="1"/>
          </p:nvPr>
        </p:nvSpPr>
        <p:spPr>
          <a:xfrm>
            <a:off x="98851" y="4080000"/>
            <a:ext cx="5262000" cy="5412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Clr>
                <a:srgbClr val="FFFFFF"/>
              </a:buClr>
              <a:buSzPts val="1600"/>
              <a:buNone/>
              <a:defRPr sz="1600" b="1">
                <a:solidFill>
                  <a:srgbClr val="FFFFFF"/>
                </a:solidFill>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5" name="Google Shape;15;p2"/>
          <p:cNvSpPr txBox="1"/>
          <p:nvPr/>
        </p:nvSpPr>
        <p:spPr>
          <a:xfrm>
            <a:off x="2810825" y="4799250"/>
            <a:ext cx="3702000" cy="19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a:solidFill>
                  <a:schemeClr val="dk1"/>
                </a:solidFill>
                <a:latin typeface="Lato"/>
                <a:ea typeface="Lato"/>
                <a:cs typeface="Lato"/>
                <a:sym typeface="Lato"/>
              </a:rPr>
              <a:t>VIVA, Virginia’s Academic Library Consortium</a:t>
            </a:r>
            <a:endParaRPr sz="1300" i="1" dirty="0">
              <a:solidFill>
                <a:schemeClr val="dk1"/>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76200" y="-2279075"/>
            <a:ext cx="11172000" cy="7994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sp>
        <p:nvSpPr>
          <p:cNvPr id="18" name="Google Shape;18;p3"/>
          <p:cNvSpPr txBox="1">
            <a:spLocks noGrp="1"/>
          </p:cNvSpPr>
          <p:nvPr>
            <p:ph type="title"/>
          </p:nvPr>
        </p:nvSpPr>
        <p:spPr>
          <a:xfrm>
            <a:off x="935175" y="2164775"/>
            <a:ext cx="4000500" cy="1905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2"/>
              </a:buClr>
              <a:buSzPts val="3600"/>
              <a:buNone/>
              <a:defRPr sz="3600">
                <a:solidFill>
                  <a:schemeClr val="lt2"/>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9" name="Google Shape;19;p3"/>
          <p:cNvSpPr txBox="1">
            <a:spLocks noGrp="1"/>
          </p:cNvSpPr>
          <p:nvPr>
            <p:ph type="sldNum" idx="12"/>
          </p:nvPr>
        </p:nvSpPr>
        <p:spPr>
          <a:xfrm>
            <a:off x="4194477" y="4749901"/>
            <a:ext cx="548700" cy="393600"/>
          </a:xfrm>
          <a:prstGeom prst="rect">
            <a:avLst/>
          </a:prstGeom>
        </p:spPr>
        <p:txBody>
          <a:bodyPr spcFirstLastPara="1" wrap="square" lIns="91425" tIns="91425" rIns="91425" bIns="91425" anchor="ctr" anchorCtr="0">
            <a:normAutofit/>
          </a:bodyPr>
          <a:lstStyle>
            <a:lvl1pPr lvl="0">
              <a:buNone/>
              <a:defRPr>
                <a:solidFill>
                  <a:srgbClr val="EDD3A4"/>
                </a:solidFill>
              </a:defRPr>
            </a:lvl1pPr>
            <a:lvl2pPr lvl="1">
              <a:buNone/>
              <a:defRPr>
                <a:solidFill>
                  <a:srgbClr val="EDD3A4"/>
                </a:solidFill>
              </a:defRPr>
            </a:lvl2pPr>
            <a:lvl3pPr lvl="2">
              <a:buNone/>
              <a:defRPr>
                <a:solidFill>
                  <a:srgbClr val="EDD3A4"/>
                </a:solidFill>
              </a:defRPr>
            </a:lvl3pPr>
            <a:lvl4pPr lvl="3">
              <a:buNone/>
              <a:defRPr>
                <a:solidFill>
                  <a:srgbClr val="EDD3A4"/>
                </a:solidFill>
              </a:defRPr>
            </a:lvl4pPr>
            <a:lvl5pPr lvl="4">
              <a:buNone/>
              <a:defRPr>
                <a:solidFill>
                  <a:srgbClr val="EDD3A4"/>
                </a:solidFill>
              </a:defRPr>
            </a:lvl5pPr>
            <a:lvl6pPr lvl="5">
              <a:buNone/>
              <a:defRPr>
                <a:solidFill>
                  <a:srgbClr val="EDD3A4"/>
                </a:solidFill>
              </a:defRPr>
            </a:lvl6pPr>
            <a:lvl7pPr lvl="6">
              <a:buNone/>
              <a:defRPr>
                <a:solidFill>
                  <a:srgbClr val="EDD3A4"/>
                </a:solidFill>
              </a:defRPr>
            </a:lvl7pPr>
            <a:lvl8pPr lvl="7">
              <a:buNone/>
              <a:defRPr>
                <a:solidFill>
                  <a:srgbClr val="EDD3A4"/>
                </a:solidFill>
              </a:defRPr>
            </a:lvl8pPr>
            <a:lvl9pPr lvl="8">
              <a:buNone/>
              <a:defRPr>
                <a:solidFill>
                  <a:srgbClr val="EDD3A4"/>
                </a:solidFill>
              </a:defRPr>
            </a:lvl9pPr>
          </a:lstStyle>
          <a:p>
            <a:pPr marL="0" lvl="0" indent="0" algn="r" rtl="0">
              <a:spcBef>
                <a:spcPts val="0"/>
              </a:spcBef>
              <a:spcAft>
                <a:spcPts val="0"/>
              </a:spcAft>
              <a:buNone/>
            </a:pPr>
            <a:fld id="{00000000-1234-1234-1234-123412341234}" type="slidenum">
              <a:rPr lang="en"/>
              <a:t>‹#›</a:t>
            </a:fld>
            <a:endParaRPr dirty="0"/>
          </a:p>
        </p:txBody>
      </p:sp>
      <p:pic>
        <p:nvPicPr>
          <p:cNvPr id="20" name="Google Shape;20;p3" title="viva_fulllogo.png"/>
          <p:cNvPicPr preferRelativeResize="0"/>
          <p:nvPr/>
        </p:nvPicPr>
        <p:blipFill>
          <a:blip r:embed="rId2">
            <a:alphaModFix/>
          </a:blip>
          <a:stretch>
            <a:fillRect/>
          </a:stretch>
        </p:blipFill>
        <p:spPr>
          <a:xfrm>
            <a:off x="7473324" y="140550"/>
            <a:ext cx="1525627" cy="662974"/>
          </a:xfrm>
          <a:prstGeom prst="rect">
            <a:avLst/>
          </a:prstGeom>
          <a:noFill/>
          <a:ln>
            <a:noFill/>
          </a:ln>
        </p:spPr>
      </p:pic>
      <p:sp>
        <p:nvSpPr>
          <p:cNvPr id="21" name="Google Shape;21;p3"/>
          <p:cNvSpPr txBox="1">
            <a:spLocks noGrp="1"/>
          </p:cNvSpPr>
          <p:nvPr>
            <p:ph type="title" idx="2"/>
          </p:nvPr>
        </p:nvSpPr>
        <p:spPr>
          <a:xfrm>
            <a:off x="1339025" y="1187175"/>
            <a:ext cx="1200900" cy="869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2"/>
              </a:buClr>
              <a:buSzPts val="4500"/>
              <a:buNone/>
              <a:defRPr sz="4500">
                <a:solidFill>
                  <a:schemeClr val="lt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 you">
  <p:cSld name="SECTION_HEADER_1">
    <p:spTree>
      <p:nvGrpSpPr>
        <p:cNvPr id="1" name="Shape 22"/>
        <p:cNvGrpSpPr/>
        <p:nvPr/>
      </p:nvGrpSpPr>
      <p:grpSpPr>
        <a:xfrm>
          <a:off x="0" y="0"/>
          <a:ext cx="0" cy="0"/>
          <a:chOff x="0" y="0"/>
          <a:chExt cx="0" cy="0"/>
        </a:xfrm>
      </p:grpSpPr>
      <p:sp>
        <p:nvSpPr>
          <p:cNvPr id="23" name="Google Shape;23;p4"/>
          <p:cNvSpPr/>
          <p:nvPr/>
        </p:nvSpPr>
        <p:spPr>
          <a:xfrm flipH="1">
            <a:off x="-333225" y="4085825"/>
            <a:ext cx="9555300" cy="1108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sp>
        <p:nvSpPr>
          <p:cNvPr id="24" name="Google Shape;24;p4"/>
          <p:cNvSpPr txBox="1">
            <a:spLocks noGrp="1"/>
          </p:cNvSpPr>
          <p:nvPr>
            <p:ph type="sldNum" idx="12"/>
          </p:nvPr>
        </p:nvSpPr>
        <p:spPr>
          <a:xfrm>
            <a:off x="4194477" y="4749901"/>
            <a:ext cx="548700" cy="393600"/>
          </a:xfrm>
          <a:prstGeom prst="rect">
            <a:avLst/>
          </a:prstGeom>
        </p:spPr>
        <p:txBody>
          <a:bodyPr spcFirstLastPara="1" wrap="square" lIns="91425" tIns="91425" rIns="91425" bIns="91425" anchor="ctr" anchorCtr="0">
            <a:normAutofit/>
          </a:bodyPr>
          <a:lstStyle>
            <a:lvl1pPr lvl="0">
              <a:buNone/>
              <a:defRPr>
                <a:solidFill>
                  <a:srgbClr val="EDD3A4"/>
                </a:solidFill>
              </a:defRPr>
            </a:lvl1pPr>
            <a:lvl2pPr lvl="1">
              <a:buNone/>
              <a:defRPr>
                <a:solidFill>
                  <a:srgbClr val="EDD3A4"/>
                </a:solidFill>
              </a:defRPr>
            </a:lvl2pPr>
            <a:lvl3pPr lvl="2">
              <a:buNone/>
              <a:defRPr>
                <a:solidFill>
                  <a:srgbClr val="EDD3A4"/>
                </a:solidFill>
              </a:defRPr>
            </a:lvl3pPr>
            <a:lvl4pPr lvl="3">
              <a:buNone/>
              <a:defRPr>
                <a:solidFill>
                  <a:srgbClr val="EDD3A4"/>
                </a:solidFill>
              </a:defRPr>
            </a:lvl4pPr>
            <a:lvl5pPr lvl="4">
              <a:buNone/>
              <a:defRPr>
                <a:solidFill>
                  <a:srgbClr val="EDD3A4"/>
                </a:solidFill>
              </a:defRPr>
            </a:lvl5pPr>
            <a:lvl6pPr lvl="5">
              <a:buNone/>
              <a:defRPr>
                <a:solidFill>
                  <a:srgbClr val="EDD3A4"/>
                </a:solidFill>
              </a:defRPr>
            </a:lvl6pPr>
            <a:lvl7pPr lvl="6">
              <a:buNone/>
              <a:defRPr>
                <a:solidFill>
                  <a:srgbClr val="EDD3A4"/>
                </a:solidFill>
              </a:defRPr>
            </a:lvl7pPr>
            <a:lvl8pPr lvl="7">
              <a:buNone/>
              <a:defRPr>
                <a:solidFill>
                  <a:srgbClr val="EDD3A4"/>
                </a:solidFill>
              </a:defRPr>
            </a:lvl8pPr>
            <a:lvl9pPr lvl="8">
              <a:buNone/>
              <a:defRPr>
                <a:solidFill>
                  <a:srgbClr val="EDD3A4"/>
                </a:solidFill>
              </a:defRPr>
            </a:lvl9pPr>
          </a:lstStyle>
          <a:p>
            <a:pPr marL="0" lvl="0" indent="0" algn="r" rtl="0">
              <a:spcBef>
                <a:spcPts val="0"/>
              </a:spcBef>
              <a:spcAft>
                <a:spcPts val="0"/>
              </a:spcAft>
              <a:buNone/>
            </a:pPr>
            <a:fld id="{00000000-1234-1234-1234-123412341234}" type="slidenum">
              <a:rPr lang="en"/>
              <a:t>‹#›</a:t>
            </a:fld>
            <a:endParaRPr dirty="0"/>
          </a:p>
        </p:txBody>
      </p:sp>
      <p:pic>
        <p:nvPicPr>
          <p:cNvPr id="25" name="Google Shape;25;p4" title="viva_fulllogo.png"/>
          <p:cNvPicPr preferRelativeResize="0"/>
          <p:nvPr/>
        </p:nvPicPr>
        <p:blipFill>
          <a:blip r:embed="rId2">
            <a:alphaModFix/>
          </a:blip>
          <a:stretch>
            <a:fillRect/>
          </a:stretch>
        </p:blipFill>
        <p:spPr>
          <a:xfrm>
            <a:off x="7334774" y="4400825"/>
            <a:ext cx="1525627" cy="662974"/>
          </a:xfrm>
          <a:prstGeom prst="rect">
            <a:avLst/>
          </a:prstGeom>
          <a:noFill/>
          <a:ln>
            <a:noFill/>
          </a:ln>
        </p:spPr>
      </p:pic>
      <p:sp>
        <p:nvSpPr>
          <p:cNvPr id="26" name="Google Shape;26;p4"/>
          <p:cNvSpPr/>
          <p:nvPr/>
        </p:nvSpPr>
        <p:spPr>
          <a:xfrm rot="10800000">
            <a:off x="-2625600" y="-76175"/>
            <a:ext cx="11845800" cy="29703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sp>
        <p:nvSpPr>
          <p:cNvPr id="27" name="Google Shape;27;p4"/>
          <p:cNvSpPr txBox="1"/>
          <p:nvPr/>
        </p:nvSpPr>
        <p:spPr>
          <a:xfrm>
            <a:off x="4935675" y="494575"/>
            <a:ext cx="3791700" cy="9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200" b="1">
                <a:solidFill>
                  <a:schemeClr val="lt2"/>
                </a:solidFill>
                <a:latin typeface="Raleway"/>
                <a:ea typeface="Raleway"/>
                <a:cs typeface="Raleway"/>
                <a:sym typeface="Raleway"/>
              </a:rPr>
              <a:t>Thank you!</a:t>
            </a:r>
            <a:endParaRPr sz="5200" b="1" dirty="0">
              <a:solidFill>
                <a:schemeClr val="lt2"/>
              </a:solidFill>
              <a:latin typeface="Raleway"/>
              <a:ea typeface="Raleway"/>
              <a:cs typeface="Raleway"/>
              <a:sym typeface="Raleway"/>
            </a:endParaRPr>
          </a:p>
        </p:txBody>
      </p:sp>
      <p:sp>
        <p:nvSpPr>
          <p:cNvPr id="28" name="Google Shape;28;p4"/>
          <p:cNvSpPr txBox="1"/>
          <p:nvPr/>
        </p:nvSpPr>
        <p:spPr>
          <a:xfrm>
            <a:off x="152400" y="4248425"/>
            <a:ext cx="3702000" cy="19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a:solidFill>
                  <a:schemeClr val="dk1"/>
                </a:solidFill>
                <a:latin typeface="Lato"/>
                <a:ea typeface="Lato"/>
                <a:cs typeface="Lato"/>
                <a:sym typeface="Lato"/>
              </a:rPr>
              <a:t>VIVA, Virginia’s Academic Library Consortium</a:t>
            </a:r>
            <a:endParaRPr sz="1300" i="1" dirty="0">
              <a:solidFill>
                <a:schemeClr val="dk1"/>
              </a:solidFill>
              <a:latin typeface="Lato"/>
              <a:ea typeface="Lato"/>
              <a:cs typeface="Lato"/>
              <a:sym typeface="Lato"/>
            </a:endParaRPr>
          </a:p>
        </p:txBody>
      </p:sp>
      <p:sp>
        <p:nvSpPr>
          <p:cNvPr id="29" name="Google Shape;29;p4"/>
          <p:cNvSpPr txBox="1">
            <a:spLocks noGrp="1"/>
          </p:cNvSpPr>
          <p:nvPr>
            <p:ph type="body" idx="1"/>
          </p:nvPr>
        </p:nvSpPr>
        <p:spPr>
          <a:xfrm>
            <a:off x="721875" y="1843650"/>
            <a:ext cx="4671000" cy="2143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5"/>
          <p:cNvSpPr/>
          <p:nvPr/>
        </p:nvSpPr>
        <p:spPr>
          <a:xfrm flipH="1">
            <a:off x="-333225" y="4085825"/>
            <a:ext cx="9555300" cy="1108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sp>
        <p:nvSpPr>
          <p:cNvPr id="32" name="Google Shape;32;p5"/>
          <p:cNvSpPr txBox="1">
            <a:spLocks noGrp="1"/>
          </p:cNvSpPr>
          <p:nvPr>
            <p:ph type="title"/>
          </p:nvPr>
        </p:nvSpPr>
        <p:spPr>
          <a:xfrm>
            <a:off x="367100" y="3690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3" name="Google Shape;33;p5"/>
          <p:cNvSpPr txBox="1">
            <a:spLocks noGrp="1"/>
          </p:cNvSpPr>
          <p:nvPr>
            <p:ph type="body" idx="1"/>
          </p:nvPr>
        </p:nvSpPr>
        <p:spPr>
          <a:xfrm>
            <a:off x="532750" y="1476625"/>
            <a:ext cx="7688700" cy="3068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4" name="Google Shape;34;p5"/>
          <p:cNvSpPr txBox="1">
            <a:spLocks noGrp="1"/>
          </p:cNvSpPr>
          <p:nvPr>
            <p:ph type="sldNum" idx="12"/>
          </p:nvPr>
        </p:nvSpPr>
        <p:spPr>
          <a:xfrm>
            <a:off x="4218677" y="474990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35" name="Google Shape;35;p5" title="viva_fulllogo.png"/>
          <p:cNvPicPr preferRelativeResize="0"/>
          <p:nvPr/>
        </p:nvPicPr>
        <p:blipFill>
          <a:blip r:embed="rId2">
            <a:alphaModFix/>
          </a:blip>
          <a:stretch>
            <a:fillRect/>
          </a:stretch>
        </p:blipFill>
        <p:spPr>
          <a:xfrm>
            <a:off x="7334774" y="4400825"/>
            <a:ext cx="1525627" cy="662974"/>
          </a:xfrm>
          <a:prstGeom prst="rect">
            <a:avLst/>
          </a:prstGeom>
          <a:noFill/>
          <a:ln>
            <a:noFill/>
          </a:ln>
        </p:spPr>
      </p:pic>
      <p:sp>
        <p:nvSpPr>
          <p:cNvPr id="36" name="Google Shape;36;p5"/>
          <p:cNvSpPr/>
          <p:nvPr/>
        </p:nvSpPr>
        <p:spPr>
          <a:xfrm>
            <a:off x="-20700" y="1138850"/>
            <a:ext cx="6004800" cy="132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6"/>
          <p:cNvSpPr/>
          <p:nvPr/>
        </p:nvSpPr>
        <p:spPr>
          <a:xfrm flipH="1">
            <a:off x="-333225" y="4085825"/>
            <a:ext cx="9555300" cy="1108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pic>
        <p:nvPicPr>
          <p:cNvPr id="39" name="Google Shape;39;p6" title="viva_fulllogo.png"/>
          <p:cNvPicPr preferRelativeResize="0"/>
          <p:nvPr/>
        </p:nvPicPr>
        <p:blipFill>
          <a:blip r:embed="rId2">
            <a:alphaModFix/>
          </a:blip>
          <a:stretch>
            <a:fillRect/>
          </a:stretch>
        </p:blipFill>
        <p:spPr>
          <a:xfrm>
            <a:off x="7334774" y="4400825"/>
            <a:ext cx="1525627" cy="662974"/>
          </a:xfrm>
          <a:prstGeom prst="rect">
            <a:avLst/>
          </a:prstGeom>
          <a:noFill/>
          <a:ln>
            <a:noFill/>
          </a:ln>
        </p:spPr>
      </p:pic>
      <p:sp>
        <p:nvSpPr>
          <p:cNvPr id="40" name="Google Shape;40;p6"/>
          <p:cNvSpPr txBox="1">
            <a:spLocks noGrp="1"/>
          </p:cNvSpPr>
          <p:nvPr>
            <p:ph type="body" idx="1"/>
          </p:nvPr>
        </p:nvSpPr>
        <p:spPr>
          <a:xfrm>
            <a:off x="367100" y="173722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1" name="Google Shape;41;p6"/>
          <p:cNvSpPr txBox="1">
            <a:spLocks noGrp="1"/>
          </p:cNvSpPr>
          <p:nvPr>
            <p:ph type="body" idx="2"/>
          </p:nvPr>
        </p:nvSpPr>
        <p:spPr>
          <a:xfrm>
            <a:off x="4985279" y="160262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2" name="Google Shape;42;p6"/>
          <p:cNvSpPr txBox="1">
            <a:spLocks noGrp="1"/>
          </p:cNvSpPr>
          <p:nvPr>
            <p:ph type="sldNum" idx="12"/>
          </p:nvPr>
        </p:nvSpPr>
        <p:spPr>
          <a:xfrm>
            <a:off x="4218677" y="474990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43" name="Google Shape;43;p6"/>
          <p:cNvSpPr txBox="1">
            <a:spLocks noGrp="1"/>
          </p:cNvSpPr>
          <p:nvPr>
            <p:ph type="title"/>
          </p:nvPr>
        </p:nvSpPr>
        <p:spPr>
          <a:xfrm>
            <a:off x="367100" y="3690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4" name="Google Shape;44;p6"/>
          <p:cNvSpPr/>
          <p:nvPr/>
        </p:nvSpPr>
        <p:spPr>
          <a:xfrm>
            <a:off x="-20700" y="1138850"/>
            <a:ext cx="6004800" cy="132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5"/>
        <p:cNvGrpSpPr/>
        <p:nvPr/>
      </p:nvGrpSpPr>
      <p:grpSpPr>
        <a:xfrm>
          <a:off x="0" y="0"/>
          <a:ext cx="0" cy="0"/>
          <a:chOff x="0" y="0"/>
          <a:chExt cx="0" cy="0"/>
        </a:xfrm>
      </p:grpSpPr>
      <p:sp>
        <p:nvSpPr>
          <p:cNvPr id="46" name="Google Shape;46;p7"/>
          <p:cNvSpPr/>
          <p:nvPr/>
        </p:nvSpPr>
        <p:spPr>
          <a:xfrm flipH="1">
            <a:off x="-333225" y="4085825"/>
            <a:ext cx="9555300" cy="1108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pic>
        <p:nvPicPr>
          <p:cNvPr id="47" name="Google Shape;47;p7" title="viva_fulllogo.png"/>
          <p:cNvPicPr preferRelativeResize="0"/>
          <p:nvPr/>
        </p:nvPicPr>
        <p:blipFill>
          <a:blip r:embed="rId2">
            <a:alphaModFix/>
          </a:blip>
          <a:stretch>
            <a:fillRect/>
          </a:stretch>
        </p:blipFill>
        <p:spPr>
          <a:xfrm>
            <a:off x="7334774" y="4400825"/>
            <a:ext cx="1525627" cy="662974"/>
          </a:xfrm>
          <a:prstGeom prst="rect">
            <a:avLst/>
          </a:prstGeom>
          <a:noFill/>
          <a:ln>
            <a:noFill/>
          </a:ln>
        </p:spPr>
      </p:pic>
      <p:sp>
        <p:nvSpPr>
          <p:cNvPr id="48" name="Google Shape;48;p7"/>
          <p:cNvSpPr txBox="1">
            <a:spLocks noGrp="1"/>
          </p:cNvSpPr>
          <p:nvPr>
            <p:ph type="body" idx="1"/>
          </p:nvPr>
        </p:nvSpPr>
        <p:spPr>
          <a:xfrm>
            <a:off x="367100" y="173722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7"/>
          <p:cNvSpPr txBox="1">
            <a:spLocks noGrp="1"/>
          </p:cNvSpPr>
          <p:nvPr>
            <p:ph type="body" idx="2"/>
          </p:nvPr>
        </p:nvSpPr>
        <p:spPr>
          <a:xfrm>
            <a:off x="4985279" y="160262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0" name="Google Shape;50;p7"/>
          <p:cNvSpPr txBox="1">
            <a:spLocks noGrp="1"/>
          </p:cNvSpPr>
          <p:nvPr>
            <p:ph type="sldNum" idx="12"/>
          </p:nvPr>
        </p:nvSpPr>
        <p:spPr>
          <a:xfrm>
            <a:off x="4218677" y="474990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51" name="Google Shape;51;p7"/>
          <p:cNvSpPr txBox="1">
            <a:spLocks noGrp="1"/>
          </p:cNvSpPr>
          <p:nvPr>
            <p:ph type="title"/>
          </p:nvPr>
        </p:nvSpPr>
        <p:spPr>
          <a:xfrm>
            <a:off x="367100" y="3690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2" name="Google Shape;52;p7"/>
          <p:cNvSpPr/>
          <p:nvPr/>
        </p:nvSpPr>
        <p:spPr>
          <a:xfrm>
            <a:off x="-20700" y="1138850"/>
            <a:ext cx="6004800" cy="132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cxnSp>
        <p:nvCxnSpPr>
          <p:cNvPr id="53" name="Google Shape;53;p7"/>
          <p:cNvCxnSpPr/>
          <p:nvPr/>
        </p:nvCxnSpPr>
        <p:spPr>
          <a:xfrm>
            <a:off x="4493325" y="1563350"/>
            <a:ext cx="0" cy="2609100"/>
          </a:xfrm>
          <a:prstGeom prst="straightConnector1">
            <a:avLst/>
          </a:prstGeom>
          <a:noFill/>
          <a:ln w="76200" cap="flat" cmpd="sng">
            <a:solidFill>
              <a:schemeClr val="l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8"/>
          <p:cNvSpPr/>
          <p:nvPr/>
        </p:nvSpPr>
        <p:spPr>
          <a:xfrm flipH="1">
            <a:off x="-333225" y="4085825"/>
            <a:ext cx="9555300" cy="1108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sp>
        <p:nvSpPr>
          <p:cNvPr id="56" name="Google Shape;56;p8"/>
          <p:cNvSpPr/>
          <p:nvPr/>
        </p:nvSpPr>
        <p:spPr>
          <a:xfrm>
            <a:off x="-20700" y="369050"/>
            <a:ext cx="7299000" cy="976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sp>
        <p:nvSpPr>
          <p:cNvPr id="57" name="Google Shape;57;p8"/>
          <p:cNvSpPr txBox="1">
            <a:spLocks noGrp="1"/>
          </p:cNvSpPr>
          <p:nvPr>
            <p:ph type="sldNum" idx="12"/>
          </p:nvPr>
        </p:nvSpPr>
        <p:spPr>
          <a:xfrm>
            <a:off x="4218677" y="474990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58" name="Google Shape;58;p8" title="viva_fulllogo.png"/>
          <p:cNvPicPr preferRelativeResize="0"/>
          <p:nvPr/>
        </p:nvPicPr>
        <p:blipFill>
          <a:blip r:embed="rId2">
            <a:alphaModFix/>
          </a:blip>
          <a:stretch>
            <a:fillRect/>
          </a:stretch>
        </p:blipFill>
        <p:spPr>
          <a:xfrm>
            <a:off x="7334774" y="4400825"/>
            <a:ext cx="1525627" cy="662974"/>
          </a:xfrm>
          <a:prstGeom prst="rect">
            <a:avLst/>
          </a:prstGeom>
          <a:noFill/>
          <a:ln>
            <a:noFill/>
          </a:ln>
        </p:spPr>
      </p:pic>
      <p:sp>
        <p:nvSpPr>
          <p:cNvPr id="59" name="Google Shape;59;p8"/>
          <p:cNvSpPr txBox="1">
            <a:spLocks noGrp="1"/>
          </p:cNvSpPr>
          <p:nvPr>
            <p:ph type="title"/>
          </p:nvPr>
        </p:nvSpPr>
        <p:spPr>
          <a:xfrm>
            <a:off x="367100" y="5214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Clr>
                <a:srgbClr val="FFFFFF"/>
              </a:buClr>
              <a:buSzPts val="3300"/>
              <a:buNone/>
              <a:defRPr sz="3300">
                <a:solidFill>
                  <a:srgbClr val="FFFFFF"/>
                </a:solidFill>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p11"/>
          <p:cNvSpPr/>
          <p:nvPr/>
        </p:nvSpPr>
        <p:spPr>
          <a:xfrm flipH="1">
            <a:off x="-333225" y="4482950"/>
            <a:ext cx="9555300" cy="7113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sp>
        <p:nvSpPr>
          <p:cNvPr id="76" name="Google Shape;76;p11"/>
          <p:cNvSpPr txBox="1">
            <a:spLocks noGrp="1"/>
          </p:cNvSpPr>
          <p:nvPr>
            <p:ph type="body" idx="1"/>
          </p:nvPr>
        </p:nvSpPr>
        <p:spPr>
          <a:xfrm>
            <a:off x="724950" y="41439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7" name="Google Shape;77;p11"/>
          <p:cNvSpPr txBox="1">
            <a:spLocks noGrp="1"/>
          </p:cNvSpPr>
          <p:nvPr>
            <p:ph type="sldNum" idx="12"/>
          </p:nvPr>
        </p:nvSpPr>
        <p:spPr>
          <a:xfrm>
            <a:off x="4218677" y="474990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78" name="Google Shape;78;p11" title="viva_fulllogo.png"/>
          <p:cNvPicPr preferRelativeResize="0"/>
          <p:nvPr/>
        </p:nvPicPr>
        <p:blipFill>
          <a:blip r:embed="rId2">
            <a:alphaModFix/>
          </a:blip>
          <a:stretch>
            <a:fillRect/>
          </a:stretch>
        </p:blipFill>
        <p:spPr>
          <a:xfrm>
            <a:off x="7953100" y="4670200"/>
            <a:ext cx="905748" cy="393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rgbClr val="FCEDE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Raleway"/>
              <a:buNone/>
              <a:defRPr sz="2800" b="1">
                <a:solidFill>
                  <a:schemeClr val="lt1"/>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SzPts val="1300"/>
              <a:buFont typeface="Lato"/>
              <a:buChar char="●"/>
              <a:defRPr sz="1300">
                <a:latin typeface="Lato"/>
                <a:ea typeface="Lato"/>
                <a:cs typeface="Lato"/>
                <a:sym typeface="Lato"/>
              </a:defRPr>
            </a:lvl1pPr>
            <a:lvl2pPr marL="914400" lvl="1" indent="-298450">
              <a:lnSpc>
                <a:spcPct val="115000"/>
              </a:lnSpc>
              <a:spcBef>
                <a:spcPts val="0"/>
              </a:spcBef>
              <a:spcAft>
                <a:spcPts val="0"/>
              </a:spcAft>
              <a:buSzPts val="1100"/>
              <a:buFont typeface="Lato"/>
              <a:buChar char="○"/>
              <a:defRPr sz="1100">
                <a:latin typeface="Lato"/>
                <a:ea typeface="Lato"/>
                <a:cs typeface="Lato"/>
                <a:sym typeface="Lato"/>
              </a:defRPr>
            </a:lvl2pPr>
            <a:lvl3pPr marL="1371600" lvl="2" indent="-298450">
              <a:lnSpc>
                <a:spcPct val="115000"/>
              </a:lnSpc>
              <a:spcBef>
                <a:spcPts val="0"/>
              </a:spcBef>
              <a:spcAft>
                <a:spcPts val="0"/>
              </a:spcAft>
              <a:buSzPts val="1100"/>
              <a:buFont typeface="Lato"/>
              <a:buChar char="■"/>
              <a:defRPr sz="1100">
                <a:latin typeface="Lato"/>
                <a:ea typeface="Lato"/>
                <a:cs typeface="Lato"/>
                <a:sym typeface="Lato"/>
              </a:defRPr>
            </a:lvl3pPr>
            <a:lvl4pPr marL="1828800" lvl="3" indent="-298450">
              <a:lnSpc>
                <a:spcPct val="115000"/>
              </a:lnSpc>
              <a:spcBef>
                <a:spcPts val="0"/>
              </a:spcBef>
              <a:spcAft>
                <a:spcPts val="0"/>
              </a:spcAft>
              <a:buSzPts val="1100"/>
              <a:buFont typeface="Lato"/>
              <a:buChar char="●"/>
              <a:defRPr sz="1100">
                <a:latin typeface="Lato"/>
                <a:ea typeface="Lato"/>
                <a:cs typeface="Lato"/>
                <a:sym typeface="Lato"/>
              </a:defRPr>
            </a:lvl4pPr>
            <a:lvl5pPr marL="2286000" lvl="4" indent="-298450">
              <a:lnSpc>
                <a:spcPct val="115000"/>
              </a:lnSpc>
              <a:spcBef>
                <a:spcPts val="0"/>
              </a:spcBef>
              <a:spcAft>
                <a:spcPts val="0"/>
              </a:spcAft>
              <a:buSzPts val="1100"/>
              <a:buFont typeface="Lato"/>
              <a:buChar char="○"/>
              <a:defRPr sz="1100">
                <a:latin typeface="Lato"/>
                <a:ea typeface="Lato"/>
                <a:cs typeface="Lato"/>
                <a:sym typeface="Lato"/>
              </a:defRPr>
            </a:lvl5pPr>
            <a:lvl6pPr marL="2743200" lvl="5" indent="-298450">
              <a:lnSpc>
                <a:spcPct val="115000"/>
              </a:lnSpc>
              <a:spcBef>
                <a:spcPts val="0"/>
              </a:spcBef>
              <a:spcAft>
                <a:spcPts val="0"/>
              </a:spcAft>
              <a:buSzPts val="1100"/>
              <a:buFont typeface="Lato"/>
              <a:buChar char="■"/>
              <a:defRPr sz="1100">
                <a:latin typeface="Lato"/>
                <a:ea typeface="Lato"/>
                <a:cs typeface="Lato"/>
                <a:sym typeface="Lato"/>
              </a:defRPr>
            </a:lvl6pPr>
            <a:lvl7pPr marL="3200400" lvl="6" indent="-298450">
              <a:lnSpc>
                <a:spcPct val="115000"/>
              </a:lnSpc>
              <a:spcBef>
                <a:spcPts val="0"/>
              </a:spcBef>
              <a:spcAft>
                <a:spcPts val="0"/>
              </a:spcAft>
              <a:buSzPts val="1100"/>
              <a:buFont typeface="Lato"/>
              <a:buChar char="●"/>
              <a:defRPr sz="1100">
                <a:latin typeface="Lato"/>
                <a:ea typeface="Lato"/>
                <a:cs typeface="Lato"/>
                <a:sym typeface="Lato"/>
              </a:defRPr>
            </a:lvl7pPr>
            <a:lvl8pPr marL="3657600" lvl="7" indent="-298450">
              <a:lnSpc>
                <a:spcPct val="115000"/>
              </a:lnSpc>
              <a:spcBef>
                <a:spcPts val="0"/>
              </a:spcBef>
              <a:spcAft>
                <a:spcPts val="0"/>
              </a:spcAft>
              <a:buSzPts val="1100"/>
              <a:buFont typeface="Lato"/>
              <a:buChar char="○"/>
              <a:defRPr sz="1100">
                <a:latin typeface="Lato"/>
                <a:ea typeface="Lato"/>
                <a:cs typeface="Lato"/>
                <a:sym typeface="Lato"/>
              </a:defRPr>
            </a:lvl8pPr>
            <a:lvl9pPr marL="4114800" lvl="8" indent="-298450">
              <a:lnSpc>
                <a:spcPct val="115000"/>
              </a:lnSpc>
              <a:spcBef>
                <a:spcPts val="0"/>
              </a:spcBef>
              <a:spcAft>
                <a:spcPts val="0"/>
              </a:spcAft>
              <a:buSzPts val="1100"/>
              <a:buFont typeface="Lato"/>
              <a:buChar char="■"/>
              <a:defRPr sz="1100">
                <a:latin typeface="Lato"/>
                <a:ea typeface="Lato"/>
                <a:cs typeface="Lato"/>
                <a:sym typeface="Lato"/>
              </a:defRPr>
            </a:lvl9pPr>
          </a:lstStyle>
          <a:p>
            <a:endParaRPr/>
          </a:p>
        </p:txBody>
      </p:sp>
      <p:sp>
        <p:nvSpPr>
          <p:cNvPr id="8" name="Google Shape;8;p1"/>
          <p:cNvSpPr txBox="1">
            <a:spLocks noGrp="1"/>
          </p:cNvSpPr>
          <p:nvPr>
            <p:ph type="sldNum" idx="12"/>
          </p:nvPr>
        </p:nvSpPr>
        <p:spPr>
          <a:xfrm>
            <a:off x="4218677" y="474990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Lato"/>
                <a:ea typeface="Lato"/>
                <a:cs typeface="Lato"/>
                <a:sym typeface="Lato"/>
              </a:defRPr>
            </a:lvl1pPr>
            <a:lvl2pPr lvl="1" algn="r">
              <a:buNone/>
              <a:defRPr sz="1000">
                <a:solidFill>
                  <a:schemeClr val="lt2"/>
                </a:solidFill>
                <a:latin typeface="Lato"/>
                <a:ea typeface="Lato"/>
                <a:cs typeface="Lato"/>
                <a:sym typeface="Lato"/>
              </a:defRPr>
            </a:lvl2pPr>
            <a:lvl3pPr lvl="2" algn="r">
              <a:buNone/>
              <a:defRPr sz="1000">
                <a:solidFill>
                  <a:schemeClr val="lt2"/>
                </a:solidFill>
                <a:latin typeface="Lato"/>
                <a:ea typeface="Lato"/>
                <a:cs typeface="Lato"/>
                <a:sym typeface="Lato"/>
              </a:defRPr>
            </a:lvl3pPr>
            <a:lvl4pPr lvl="3" algn="r">
              <a:buNone/>
              <a:defRPr sz="1000">
                <a:solidFill>
                  <a:schemeClr val="lt2"/>
                </a:solidFill>
                <a:latin typeface="Lato"/>
                <a:ea typeface="Lato"/>
                <a:cs typeface="Lato"/>
                <a:sym typeface="Lato"/>
              </a:defRPr>
            </a:lvl4pPr>
            <a:lvl5pPr lvl="4" algn="r">
              <a:buNone/>
              <a:defRPr sz="1000">
                <a:solidFill>
                  <a:schemeClr val="lt2"/>
                </a:solidFill>
                <a:latin typeface="Lato"/>
                <a:ea typeface="Lato"/>
                <a:cs typeface="Lato"/>
                <a:sym typeface="Lato"/>
              </a:defRPr>
            </a:lvl5pPr>
            <a:lvl6pPr lvl="5" algn="r">
              <a:buNone/>
              <a:defRPr sz="1000">
                <a:solidFill>
                  <a:schemeClr val="lt2"/>
                </a:solidFill>
                <a:latin typeface="Lato"/>
                <a:ea typeface="Lato"/>
                <a:cs typeface="Lato"/>
                <a:sym typeface="Lato"/>
              </a:defRPr>
            </a:lvl6pPr>
            <a:lvl7pPr lvl="6" algn="r">
              <a:buNone/>
              <a:defRPr sz="1000">
                <a:solidFill>
                  <a:schemeClr val="lt2"/>
                </a:solidFill>
                <a:latin typeface="Lato"/>
                <a:ea typeface="Lato"/>
                <a:cs typeface="Lato"/>
                <a:sym typeface="Lato"/>
              </a:defRPr>
            </a:lvl7pPr>
            <a:lvl8pPr lvl="7" algn="r">
              <a:buNone/>
              <a:defRPr sz="1000">
                <a:solidFill>
                  <a:schemeClr val="lt2"/>
                </a:solidFill>
                <a:latin typeface="Lato"/>
                <a:ea typeface="Lato"/>
                <a:cs typeface="Lato"/>
                <a:sym typeface="Lato"/>
              </a:defRPr>
            </a:lvl8pPr>
            <a:lvl9pPr lvl="8" algn="r">
              <a:buNone/>
              <a:defRPr sz="1000">
                <a:solidFill>
                  <a:schemeClr val="lt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chart" Target="../charts/chart15.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chart" Target="../charts/chart18.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chart" Target="../charts/chart21.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ctrTitle"/>
          </p:nvPr>
        </p:nvSpPr>
        <p:spPr>
          <a:xfrm>
            <a:off x="323775" y="2311700"/>
            <a:ext cx="5363100" cy="166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000" dirty="0">
                <a:latin typeface="Helvetica Neue"/>
              </a:rPr>
              <a:t>Virginia Course Materials Survey, 2025: </a:t>
            </a:r>
            <a:endParaRPr sz="4000" dirty="0">
              <a:latin typeface="Helvetica Neue"/>
            </a:endParaRPr>
          </a:p>
          <a:p>
            <a:pPr marL="0" lvl="0" indent="0" algn="l" rtl="0">
              <a:spcBef>
                <a:spcPts val="0"/>
              </a:spcBef>
              <a:spcAft>
                <a:spcPts val="0"/>
              </a:spcAft>
              <a:buNone/>
            </a:pPr>
            <a:r>
              <a:rPr lang="en" sz="3100" dirty="0">
                <a:latin typeface="Helvetica Neue"/>
              </a:rPr>
              <a:t>Key Findings</a:t>
            </a:r>
            <a:endParaRPr sz="3100" dirty="0">
              <a:latin typeface="Helvetica Neue"/>
            </a:endParaRPr>
          </a:p>
          <a:p>
            <a:pPr marL="0" lvl="0" indent="0" algn="l" rtl="0">
              <a:spcBef>
                <a:spcPts val="0"/>
              </a:spcBef>
              <a:spcAft>
                <a:spcPts val="0"/>
              </a:spcAft>
              <a:buNone/>
            </a:pPr>
            <a:endParaRPr dirty="0"/>
          </a:p>
          <a:p>
            <a:pPr marL="0" lvl="0" indent="0" algn="l" rtl="0">
              <a:spcBef>
                <a:spcPts val="0"/>
              </a:spcBef>
              <a:spcAft>
                <a:spcPts val="0"/>
              </a:spcAft>
              <a:buNone/>
            </a:pPr>
            <a:endParaRPr sz="3866" dirty="0"/>
          </a:p>
        </p:txBody>
      </p:sp>
      <p:sp>
        <p:nvSpPr>
          <p:cNvPr id="88" name="Google Shape;88;p13"/>
          <p:cNvSpPr txBox="1">
            <a:spLocks noGrp="1"/>
          </p:cNvSpPr>
          <p:nvPr>
            <p:ph type="subTitle" idx="1"/>
          </p:nvPr>
        </p:nvSpPr>
        <p:spPr>
          <a:xfrm>
            <a:off x="98851" y="4080000"/>
            <a:ext cx="5262000" cy="5412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VIVA Webinar | November 17, 2025</a:t>
            </a:r>
            <a:endParaRPr dirty="0">
              <a:latin typeface="Verdana" panose="020B0604030504040204" pitchFamily="34" charset="0"/>
              <a:ea typeface="Verdana" panose="020B0604030504040204" pitchFamily="34" charset="0"/>
            </a:endParaRPr>
          </a:p>
        </p:txBody>
      </p:sp>
      <p:pic>
        <p:nvPicPr>
          <p:cNvPr id="1026" name="Picture 2">
            <a:extLst>
              <a:ext uri="{FF2B5EF4-FFF2-40B4-BE49-F238E27FC236}">
                <a16:creationId xmlns:a16="http://schemas.microsoft.com/office/drawing/2014/main" id="{52834759-0C3A-4108-BF80-2137460B1B3C}"/>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7130374" y="3348479"/>
            <a:ext cx="1839079" cy="1665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6"/>
          <p:cNvSpPr txBox="1">
            <a:spLocks noGrp="1"/>
          </p:cNvSpPr>
          <p:nvPr>
            <p:ph type="title"/>
          </p:nvPr>
        </p:nvSpPr>
        <p:spPr>
          <a:xfrm>
            <a:off x="367100" y="207717"/>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latin typeface="Helvetica Neue"/>
                <a:ea typeface="Verdana" panose="020B0604030504040204" pitchFamily="34" charset="0"/>
              </a:rPr>
              <a:t>Student Voices: Worry about Course Material Costs</a:t>
            </a:r>
          </a:p>
        </p:txBody>
      </p:sp>
      <p:sp>
        <p:nvSpPr>
          <p:cNvPr id="2" name="Speech Bubble: Rectangle with Corners Rounded 1">
            <a:extLst>
              <a:ext uri="{FF2B5EF4-FFF2-40B4-BE49-F238E27FC236}">
                <a16:creationId xmlns:a16="http://schemas.microsoft.com/office/drawing/2014/main" id="{A28766D2-D725-40D7-AC39-54EFCEAEBA1C}"/>
              </a:ext>
            </a:extLst>
          </p:cNvPr>
          <p:cNvSpPr/>
          <p:nvPr/>
        </p:nvSpPr>
        <p:spPr>
          <a:xfrm>
            <a:off x="367100" y="1953490"/>
            <a:ext cx="2701636" cy="130925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peech Bubble: Rectangle with Corners Rounded 9">
            <a:extLst>
              <a:ext uri="{FF2B5EF4-FFF2-40B4-BE49-F238E27FC236}">
                <a16:creationId xmlns:a16="http://schemas.microsoft.com/office/drawing/2014/main" id="{470FF7CA-F946-42D4-83EB-841C349B1B83}"/>
              </a:ext>
            </a:extLst>
          </p:cNvPr>
          <p:cNvSpPr/>
          <p:nvPr/>
        </p:nvSpPr>
        <p:spPr>
          <a:xfrm>
            <a:off x="3373630" y="2571750"/>
            <a:ext cx="2701636" cy="16729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4D92EF4-AEF1-49FA-82BF-B2282715B775}"/>
              </a:ext>
            </a:extLst>
          </p:cNvPr>
          <p:cNvSpPr/>
          <p:nvPr/>
        </p:nvSpPr>
        <p:spPr>
          <a:xfrm>
            <a:off x="6216751" y="1196673"/>
            <a:ext cx="2701636" cy="16729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1125"/>
              </a:spcBef>
              <a:spcAft>
                <a:spcPts val="1125"/>
              </a:spcAft>
            </a:pPr>
            <a:r>
              <a:rPr lang="en-US" sz="1600" dirty="0">
                <a:solidFill>
                  <a:schemeClr val="tx2"/>
                </a:solidFill>
                <a:effectLst/>
                <a:latin typeface="Lato" panose="020F0502020204030203" pitchFamily="34" charset="0"/>
                <a:ea typeface="Helvetica Neue"/>
                <a:cs typeface="Helvetica Neue"/>
              </a:rPr>
              <a:t>"</a:t>
            </a:r>
            <a:r>
              <a:rPr lang="en-US" sz="1600" dirty="0">
                <a:solidFill>
                  <a:schemeClr val="tx2"/>
                </a:solidFill>
                <a:latin typeface="Verdana" panose="020B0604030504040204" pitchFamily="34" charset="0"/>
                <a:ea typeface="Verdana" panose="020B0604030504040204" pitchFamily="34" charset="0"/>
                <a:cs typeface="Arial"/>
              </a:rPr>
              <a:t>The cost of materials and classes has caused me to worry that I may not complete my degree."</a:t>
            </a:r>
          </a:p>
        </p:txBody>
      </p:sp>
      <p:sp>
        <p:nvSpPr>
          <p:cNvPr id="7" name="TextBox 6">
            <a:extLst>
              <a:ext uri="{FF2B5EF4-FFF2-40B4-BE49-F238E27FC236}">
                <a16:creationId xmlns:a16="http://schemas.microsoft.com/office/drawing/2014/main" id="{047B4F36-508F-4352-9768-D47C8DA48FA8}"/>
              </a:ext>
            </a:extLst>
          </p:cNvPr>
          <p:cNvSpPr txBox="1"/>
          <p:nvPr/>
        </p:nvSpPr>
        <p:spPr>
          <a:xfrm>
            <a:off x="339913" y="2033141"/>
            <a:ext cx="2701636" cy="1077218"/>
          </a:xfrm>
          <a:prstGeom prst="rect">
            <a:avLst/>
          </a:prstGeom>
          <a:noFill/>
        </p:spPr>
        <p:txBody>
          <a:bodyPr wrap="square" rtlCol="0">
            <a:spAutoFit/>
          </a:bodyPr>
          <a:lstStyle/>
          <a:p>
            <a:pPr algn="ctr"/>
            <a:r>
              <a:rPr lang="en-US" sz="1600" dirty="0">
                <a:solidFill>
                  <a:schemeClr val="tx2"/>
                </a:solidFill>
                <a:latin typeface="Verdana" panose="020B0604030504040204" pitchFamily="34" charset="0"/>
                <a:ea typeface="Verdana" panose="020B0604030504040204" pitchFamily="34" charset="0"/>
              </a:rPr>
              <a:t>"Another thing to worry about which leads to stress which leads to poor performance."</a:t>
            </a:r>
          </a:p>
        </p:txBody>
      </p:sp>
      <p:sp>
        <p:nvSpPr>
          <p:cNvPr id="13" name="TextBox 12">
            <a:extLst>
              <a:ext uri="{FF2B5EF4-FFF2-40B4-BE49-F238E27FC236}">
                <a16:creationId xmlns:a16="http://schemas.microsoft.com/office/drawing/2014/main" id="{1E2F9033-E924-45A9-BB6F-69FBA7ADC4EB}"/>
              </a:ext>
            </a:extLst>
          </p:cNvPr>
          <p:cNvSpPr txBox="1"/>
          <p:nvPr/>
        </p:nvSpPr>
        <p:spPr>
          <a:xfrm>
            <a:off x="3373630" y="2722419"/>
            <a:ext cx="2701636" cy="1323439"/>
          </a:xfrm>
          <a:prstGeom prst="rect">
            <a:avLst/>
          </a:prstGeom>
          <a:noFill/>
        </p:spPr>
        <p:txBody>
          <a:bodyPr wrap="square" rtlCol="0">
            <a:spAutoFit/>
          </a:bodyPr>
          <a:lstStyle/>
          <a:p>
            <a:pPr algn="ctr"/>
            <a:r>
              <a:rPr lang="en-US" sz="1600" dirty="0">
                <a:solidFill>
                  <a:schemeClr val="tx2"/>
                </a:solidFill>
                <a:latin typeface="Verdana" panose="020B0604030504040204" pitchFamily="34" charset="0"/>
                <a:ea typeface="Verdana" panose="020B0604030504040204" pitchFamily="34" charset="0"/>
              </a:rPr>
              <a:t>"Having to prioritize buying textbooks and worrying about having enough money left over to buy things or eat."</a:t>
            </a:r>
          </a:p>
        </p:txBody>
      </p:sp>
    </p:spTree>
    <p:extLst>
      <p:ext uri="{BB962C8B-B14F-4D97-AF65-F5344CB8AC3E}">
        <p14:creationId xmlns:p14="http://schemas.microsoft.com/office/powerpoint/2010/main" val="105846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idx="4294967295"/>
          </p:nvPr>
        </p:nvSpPr>
        <p:spPr>
          <a:xfrm>
            <a:off x="386556" y="270761"/>
            <a:ext cx="8370888" cy="5365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Helvetica Neue"/>
              </a:rPr>
              <a:t>Course material costs impact some students more than others</a:t>
            </a:r>
          </a:p>
        </p:txBody>
      </p:sp>
      <p:graphicFrame>
        <p:nvGraphicFramePr>
          <p:cNvPr id="7" name="Chart 6">
            <a:extLst>
              <a:ext uri="{FF2B5EF4-FFF2-40B4-BE49-F238E27FC236}">
                <a16:creationId xmlns:a16="http://schemas.microsoft.com/office/drawing/2014/main" id="{D19532D5-87D5-4EE1-BF69-A264D84E611F}"/>
              </a:ext>
            </a:extLst>
          </p:cNvPr>
          <p:cNvGraphicFramePr>
            <a:graphicFrameLocks noChangeAspect="1"/>
          </p:cNvGraphicFramePr>
          <p:nvPr>
            <p:extLst>
              <p:ext uri="{D42A27DB-BD31-4B8C-83A1-F6EECF244321}">
                <p14:modId xmlns:p14="http://schemas.microsoft.com/office/powerpoint/2010/main" val="3836055617"/>
              </p:ext>
            </p:extLst>
          </p:nvPr>
        </p:nvGraphicFramePr>
        <p:xfrm>
          <a:off x="2194560" y="1109416"/>
          <a:ext cx="4754880" cy="38990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
            <a:extLst>
              <a:ext uri="{FF2B5EF4-FFF2-40B4-BE49-F238E27FC236}">
                <a16:creationId xmlns:a16="http://schemas.microsoft.com/office/drawing/2014/main" id="{876DB834-77B1-492A-B1E5-D1695160CFFF}"/>
              </a:ext>
            </a:extLst>
          </p:cNvPr>
          <p:cNvSpPr>
            <a:spLocks noGrp="1"/>
          </p:cNvSpPr>
          <p:nvPr>
            <p:ph type="body" idx="1"/>
          </p:nvPr>
        </p:nvSpPr>
        <p:spPr>
          <a:xfrm>
            <a:off x="250104" y="4284307"/>
            <a:ext cx="3532187" cy="461962"/>
          </a:xfrm>
        </p:spPr>
        <p:txBody>
          <a:bodyPr>
            <a:noAutofit/>
          </a:bodyPr>
          <a:lstStyle/>
          <a:p>
            <a:r>
              <a:rPr lang="en-US" sz="1200" dirty="0">
                <a:latin typeface="Verdana" panose="020B0604030504040204" pitchFamily="34" charset="0"/>
                <a:ea typeface="Verdana" panose="020B0604030504040204" pitchFamily="34" charset="0"/>
              </a:rPr>
              <a:t>Q: How worried were you about meeting your course material costs this term? </a:t>
            </a:r>
          </a:p>
        </p:txBody>
      </p:sp>
      <p:graphicFrame>
        <p:nvGraphicFramePr>
          <p:cNvPr id="9" name="Chart 8">
            <a:extLst>
              <a:ext uri="{FF2B5EF4-FFF2-40B4-BE49-F238E27FC236}">
                <a16:creationId xmlns:a16="http://schemas.microsoft.com/office/drawing/2014/main" id="{6D185357-B1BF-468C-B77E-9FF679A7202A}"/>
              </a:ext>
            </a:extLst>
          </p:cNvPr>
          <p:cNvGraphicFramePr>
            <a:graphicFrameLocks/>
          </p:cNvGraphicFramePr>
          <p:nvPr>
            <p:extLst>
              <p:ext uri="{D42A27DB-BD31-4B8C-83A1-F6EECF244321}">
                <p14:modId xmlns:p14="http://schemas.microsoft.com/office/powerpoint/2010/main" val="85708848"/>
              </p:ext>
            </p:extLst>
          </p:nvPr>
        </p:nvGraphicFramePr>
        <p:xfrm>
          <a:off x="749030" y="1201102"/>
          <a:ext cx="7645940" cy="29915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066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C73A4C4B-1075-5801-F7B2-1D497A09CF83}"/>
            </a:ext>
          </a:extLst>
        </p:cNvPr>
        <p:cNvGrpSpPr/>
        <p:nvPr/>
      </p:nvGrpSpPr>
      <p:grpSpPr>
        <a:xfrm>
          <a:off x="0" y="0"/>
          <a:ext cx="0" cy="0"/>
          <a:chOff x="0" y="0"/>
          <a:chExt cx="0" cy="0"/>
        </a:xfrm>
      </p:grpSpPr>
      <p:sp>
        <p:nvSpPr>
          <p:cNvPr id="107" name="Google Shape;107;p16">
            <a:extLst>
              <a:ext uri="{FF2B5EF4-FFF2-40B4-BE49-F238E27FC236}">
                <a16:creationId xmlns:a16="http://schemas.microsoft.com/office/drawing/2014/main" id="{D8494F01-1DA9-9A66-163E-C8061C692B15}"/>
              </a:ext>
            </a:extLst>
          </p:cNvPr>
          <p:cNvSpPr txBox="1">
            <a:spLocks noGrp="1"/>
          </p:cNvSpPr>
          <p:nvPr>
            <p:ph type="title"/>
          </p:nvPr>
        </p:nvSpPr>
        <p:spPr>
          <a:xfrm>
            <a:off x="367100" y="369050"/>
            <a:ext cx="7688700" cy="535200"/>
          </a:xfrm>
          <a:prstGeom prst="rect">
            <a:avLst/>
          </a:prstGeom>
        </p:spPr>
        <p:txBody>
          <a:bodyPr spcFirstLastPara="1" wrap="square" lIns="91425" tIns="91425" rIns="91425" bIns="91425" anchor="t" anchorCtr="0">
            <a:normAutofit fontScale="90000"/>
          </a:bodyPr>
          <a:lstStyle/>
          <a:p>
            <a:r>
              <a:rPr lang="en-US" dirty="0"/>
              <a:t>Student Voices: Most Impacted by Costs</a:t>
            </a:r>
          </a:p>
        </p:txBody>
      </p:sp>
      <p:sp>
        <p:nvSpPr>
          <p:cNvPr id="2" name="Speech Bubble: Rectangle with Corners Rounded 1">
            <a:extLst>
              <a:ext uri="{FF2B5EF4-FFF2-40B4-BE49-F238E27FC236}">
                <a16:creationId xmlns:a16="http://schemas.microsoft.com/office/drawing/2014/main" id="{253C8653-1072-B59A-960A-045277F95CAA}"/>
              </a:ext>
            </a:extLst>
          </p:cNvPr>
          <p:cNvSpPr/>
          <p:nvPr/>
        </p:nvSpPr>
        <p:spPr>
          <a:xfrm>
            <a:off x="367100" y="1735282"/>
            <a:ext cx="2701636" cy="16729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peech Bubble: Rectangle with Corners Rounded 9">
            <a:extLst>
              <a:ext uri="{FF2B5EF4-FFF2-40B4-BE49-F238E27FC236}">
                <a16:creationId xmlns:a16="http://schemas.microsoft.com/office/drawing/2014/main" id="{55B1110C-F81A-59C3-F9F7-D6FEE525829A}"/>
              </a:ext>
            </a:extLst>
          </p:cNvPr>
          <p:cNvSpPr/>
          <p:nvPr/>
        </p:nvSpPr>
        <p:spPr>
          <a:xfrm>
            <a:off x="3297430" y="1910030"/>
            <a:ext cx="2716876" cy="23270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F381032A-5132-20F4-EE8D-A8121CA8CDA4}"/>
              </a:ext>
            </a:extLst>
          </p:cNvPr>
          <p:cNvSpPr/>
          <p:nvPr/>
        </p:nvSpPr>
        <p:spPr>
          <a:xfrm>
            <a:off x="6201511" y="1291591"/>
            <a:ext cx="2701636" cy="177372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 sz="1600" dirty="0">
              <a:solidFill>
                <a:schemeClr val="tx2"/>
              </a:solidFill>
              <a:ea typeface="+mn-lt"/>
              <a:cs typeface="+mn-lt"/>
            </a:endParaRPr>
          </a:p>
          <a:p>
            <a:pPr algn="ctr"/>
            <a:endParaRPr lang="en" sz="1600" dirty="0">
              <a:solidFill>
                <a:schemeClr val="tx2"/>
              </a:solidFill>
              <a:latin typeface="Lato"/>
              <a:ea typeface="+mn-lt"/>
              <a:cs typeface="+mn-lt"/>
            </a:endParaRPr>
          </a:p>
          <a:p>
            <a:pPr algn="ctr"/>
            <a:r>
              <a:rPr lang="en" sz="1500" dirty="0">
                <a:solidFill>
                  <a:schemeClr val="tx2"/>
                </a:solidFill>
                <a:latin typeface="Verdana" panose="020B0604030504040204" pitchFamily="34" charset="0"/>
                <a:ea typeface="Verdana" panose="020B0604030504040204" pitchFamily="34" charset="0"/>
                <a:cs typeface="Arial"/>
              </a:rPr>
              <a:t>"I am a service connected disabled veteran with a severely disabled daughter. My education path is not an easy one."</a:t>
            </a:r>
            <a:endParaRPr lang="en-US" sz="1500" dirty="0">
              <a:solidFill>
                <a:schemeClr val="tx2"/>
              </a:solidFill>
              <a:latin typeface="Verdana" panose="020B0604030504040204" pitchFamily="34" charset="0"/>
              <a:ea typeface="Verdana" panose="020B0604030504040204" pitchFamily="34" charset="0"/>
              <a:cs typeface="Arial"/>
            </a:endParaRPr>
          </a:p>
          <a:p>
            <a:pPr marL="0" marR="0" algn="ctr">
              <a:lnSpc>
                <a:spcPct val="114999"/>
              </a:lnSpc>
              <a:spcBef>
                <a:spcPts val="1125"/>
              </a:spcBef>
              <a:spcAft>
                <a:spcPts val="1125"/>
              </a:spcAft>
            </a:pPr>
            <a:endParaRPr lang="en-US" sz="1600" dirty="0">
              <a:solidFill>
                <a:schemeClr val="tx2"/>
              </a:solidFill>
              <a:effectLst/>
              <a:latin typeface="Lato" panose="020F0502020204030203" pitchFamily="34" charset="0"/>
              <a:ea typeface="Aptos"/>
              <a:cs typeface="Aptos"/>
            </a:endParaRPr>
          </a:p>
        </p:txBody>
      </p:sp>
      <p:sp>
        <p:nvSpPr>
          <p:cNvPr id="7" name="TextBox 6">
            <a:extLst>
              <a:ext uri="{FF2B5EF4-FFF2-40B4-BE49-F238E27FC236}">
                <a16:creationId xmlns:a16="http://schemas.microsoft.com/office/drawing/2014/main" id="{2B0E5B76-6FEA-6C57-20C0-66D46410E5B6}"/>
              </a:ext>
            </a:extLst>
          </p:cNvPr>
          <p:cNvSpPr txBox="1"/>
          <p:nvPr/>
        </p:nvSpPr>
        <p:spPr>
          <a:xfrm>
            <a:off x="339913" y="1910030"/>
            <a:ext cx="2701636" cy="1492716"/>
          </a:xfrm>
          <a:prstGeom prst="rect">
            <a:avLst/>
          </a:prstGeom>
          <a:noFill/>
        </p:spPr>
        <p:txBody>
          <a:bodyPr wrap="square" lIns="91440" tIns="45720" rIns="91440" bIns="45720" rtlCol="0" anchor="t">
            <a:spAutoFit/>
          </a:bodyPr>
          <a:lstStyle/>
          <a:p>
            <a:pPr algn="ctr"/>
            <a:r>
              <a:rPr lang="en" sz="1500" dirty="0">
                <a:solidFill>
                  <a:schemeClr val="tx2"/>
                </a:solidFill>
                <a:latin typeface="Verdana" panose="020B0604030504040204" pitchFamily="34" charset="0"/>
                <a:ea typeface="Verdana" panose="020B0604030504040204" pitchFamily="34" charset="0"/>
              </a:rPr>
              <a:t>"Think about the working parent living paycheck to paycheck and trying to get a degree at the same time."</a:t>
            </a:r>
            <a:endParaRPr lang="en-US" sz="1500" dirty="0">
              <a:solidFill>
                <a:schemeClr val="tx2"/>
              </a:solidFill>
              <a:latin typeface="Verdana" panose="020B0604030504040204" pitchFamily="34" charset="0"/>
              <a:ea typeface="Verdana" panose="020B0604030504040204" pitchFamily="34" charset="0"/>
            </a:endParaRPr>
          </a:p>
          <a:p>
            <a:pPr algn="ctr"/>
            <a:endParaRPr lang="en-US" sz="1600" i="1" dirty="0">
              <a:solidFill>
                <a:schemeClr val="tx2"/>
              </a:solidFill>
              <a:latin typeface="Lato"/>
            </a:endParaRPr>
          </a:p>
        </p:txBody>
      </p:sp>
      <p:sp>
        <p:nvSpPr>
          <p:cNvPr id="13" name="TextBox 12">
            <a:extLst>
              <a:ext uri="{FF2B5EF4-FFF2-40B4-BE49-F238E27FC236}">
                <a16:creationId xmlns:a16="http://schemas.microsoft.com/office/drawing/2014/main" id="{7CA91B10-D6F5-2A29-B2D7-76FE54308D60}"/>
              </a:ext>
            </a:extLst>
          </p:cNvPr>
          <p:cNvSpPr txBox="1"/>
          <p:nvPr/>
        </p:nvSpPr>
        <p:spPr>
          <a:xfrm>
            <a:off x="3297430" y="2018040"/>
            <a:ext cx="2716876" cy="2416046"/>
          </a:xfrm>
          <a:prstGeom prst="rect">
            <a:avLst/>
          </a:prstGeom>
          <a:noFill/>
        </p:spPr>
        <p:txBody>
          <a:bodyPr wrap="square" lIns="91440" tIns="45720" rIns="91440" bIns="45720" rtlCol="0" anchor="t">
            <a:spAutoFit/>
          </a:bodyPr>
          <a:lstStyle/>
          <a:p>
            <a:pPr algn="ctr"/>
            <a:r>
              <a:rPr lang="en" sz="1500" dirty="0">
                <a:solidFill>
                  <a:schemeClr val="tx2"/>
                </a:solidFill>
                <a:latin typeface="Verdana" panose="020B0604030504040204" pitchFamily="34" charset="0"/>
                <a:ea typeface="Verdana" panose="020B0604030504040204" pitchFamily="34" charset="0"/>
              </a:rPr>
              <a:t>"Last semester I had to buy 4 textbooks, the cost ran me about $400... I am a 18 year old who works 50 hours a week as it is and I hard to work very hard just to buy required materials for school."</a:t>
            </a:r>
            <a:endParaRPr lang="en-US" sz="1500" dirty="0">
              <a:solidFill>
                <a:schemeClr val="tx2"/>
              </a:solidFill>
              <a:latin typeface="Verdana" panose="020B0604030504040204" pitchFamily="34" charset="0"/>
              <a:ea typeface="Verdana" panose="020B0604030504040204" pitchFamily="34" charset="0"/>
            </a:endParaRPr>
          </a:p>
          <a:p>
            <a:pPr algn="ctr"/>
            <a:endParaRPr lang="en-US" sz="1600" i="1" dirty="0">
              <a:solidFill>
                <a:schemeClr val="tx2"/>
              </a:solidFill>
              <a:latin typeface="Lato" panose="020F0502020204030203" pitchFamily="34" charset="0"/>
            </a:endParaRPr>
          </a:p>
        </p:txBody>
      </p:sp>
    </p:spTree>
    <p:extLst>
      <p:ext uri="{BB962C8B-B14F-4D97-AF65-F5344CB8AC3E}">
        <p14:creationId xmlns:p14="http://schemas.microsoft.com/office/powerpoint/2010/main" val="86513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idx="4294967295"/>
          </p:nvPr>
        </p:nvSpPr>
        <p:spPr>
          <a:xfrm>
            <a:off x="386556" y="270761"/>
            <a:ext cx="8370888" cy="5365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Helvetica Neue"/>
              </a:rPr>
              <a:t>The impact of course material costs on large decisions has increased</a:t>
            </a:r>
          </a:p>
        </p:txBody>
      </p:sp>
      <p:graphicFrame>
        <p:nvGraphicFramePr>
          <p:cNvPr id="7" name="Chart 6">
            <a:extLst>
              <a:ext uri="{FF2B5EF4-FFF2-40B4-BE49-F238E27FC236}">
                <a16:creationId xmlns:a16="http://schemas.microsoft.com/office/drawing/2014/main" id="{D19532D5-87D5-4EE1-BF69-A264D84E611F}"/>
              </a:ext>
            </a:extLst>
          </p:cNvPr>
          <p:cNvGraphicFramePr>
            <a:graphicFrameLocks noChangeAspect="1"/>
          </p:cNvGraphicFramePr>
          <p:nvPr>
            <p:extLst>
              <p:ext uri="{D42A27DB-BD31-4B8C-83A1-F6EECF244321}">
                <p14:modId xmlns:p14="http://schemas.microsoft.com/office/powerpoint/2010/main" val="276745489"/>
              </p:ext>
            </p:extLst>
          </p:nvPr>
        </p:nvGraphicFramePr>
        <p:xfrm>
          <a:off x="1584625" y="1295298"/>
          <a:ext cx="4754880" cy="389900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F8C5FB32-36AA-4272-B072-0A6630A0B4AF}"/>
              </a:ext>
            </a:extLst>
          </p:cNvPr>
          <p:cNvSpPr>
            <a:spLocks noGrp="1"/>
          </p:cNvSpPr>
          <p:nvPr>
            <p:ph type="body" idx="1"/>
          </p:nvPr>
        </p:nvSpPr>
        <p:spPr>
          <a:xfrm>
            <a:off x="386556" y="4218078"/>
            <a:ext cx="3202814" cy="460500"/>
          </a:xfrm>
        </p:spPr>
        <p:txBody>
          <a:bodyPr>
            <a:noAutofit/>
          </a:bodyPr>
          <a:lstStyle/>
          <a:p>
            <a:r>
              <a:rPr lang="en-US" sz="1200" dirty="0">
                <a:latin typeface="Verdana" panose="020B0604030504040204" pitchFamily="34" charset="0"/>
                <a:ea typeface="Verdana" panose="020B0604030504040204" pitchFamily="34" charset="0"/>
              </a:rPr>
              <a:t>Q: Have any of the large decisions been based at all on the cost of course materials?</a:t>
            </a:r>
          </a:p>
        </p:txBody>
      </p:sp>
      <p:graphicFrame>
        <p:nvGraphicFramePr>
          <p:cNvPr id="9" name="Chart 8">
            <a:extLst>
              <a:ext uri="{FF2B5EF4-FFF2-40B4-BE49-F238E27FC236}">
                <a16:creationId xmlns:a16="http://schemas.microsoft.com/office/drawing/2014/main" id="{AE6CBD58-2CC7-4D8F-B58A-335610D6DE96}"/>
              </a:ext>
            </a:extLst>
          </p:cNvPr>
          <p:cNvGraphicFramePr>
            <a:graphicFrameLocks/>
          </p:cNvGraphicFramePr>
          <p:nvPr>
            <p:extLst>
              <p:ext uri="{D42A27DB-BD31-4B8C-83A1-F6EECF244321}">
                <p14:modId xmlns:p14="http://schemas.microsoft.com/office/powerpoint/2010/main" val="1409487393"/>
              </p:ext>
            </p:extLst>
          </p:nvPr>
        </p:nvGraphicFramePr>
        <p:xfrm>
          <a:off x="986547" y="1295298"/>
          <a:ext cx="7155504" cy="3079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959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6"/>
          <p:cNvSpPr txBox="1">
            <a:spLocks noGrp="1"/>
          </p:cNvSpPr>
          <p:nvPr>
            <p:ph type="title"/>
          </p:nvPr>
        </p:nvSpPr>
        <p:spPr>
          <a:xfrm>
            <a:off x="356709" y="193286"/>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latin typeface="Helvetica Neue"/>
              </a:rPr>
              <a:t>Student Voices: Impact on </a:t>
            </a:r>
            <a:br>
              <a:rPr lang="en-US" sz="2800" dirty="0">
                <a:latin typeface="Helvetica Neue"/>
              </a:rPr>
            </a:br>
            <a:r>
              <a:rPr lang="en-US" sz="2800" dirty="0">
                <a:latin typeface="Helvetica Neue"/>
              </a:rPr>
              <a:t>Large Decisions</a:t>
            </a:r>
          </a:p>
        </p:txBody>
      </p:sp>
      <p:sp>
        <p:nvSpPr>
          <p:cNvPr id="2" name="Speech Bubble: Rectangle with Corners Rounded 1">
            <a:extLst>
              <a:ext uri="{FF2B5EF4-FFF2-40B4-BE49-F238E27FC236}">
                <a16:creationId xmlns:a16="http://schemas.microsoft.com/office/drawing/2014/main" id="{A28766D2-D725-40D7-AC39-54EFCEAEBA1C}"/>
              </a:ext>
            </a:extLst>
          </p:cNvPr>
          <p:cNvSpPr/>
          <p:nvPr/>
        </p:nvSpPr>
        <p:spPr>
          <a:xfrm>
            <a:off x="231308" y="1554884"/>
            <a:ext cx="2701636" cy="130925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peech Bubble: Rectangle with Corners Rounded 9">
            <a:extLst>
              <a:ext uri="{FF2B5EF4-FFF2-40B4-BE49-F238E27FC236}">
                <a16:creationId xmlns:a16="http://schemas.microsoft.com/office/drawing/2014/main" id="{470FF7CA-F946-42D4-83EB-841C349B1B83}"/>
              </a:ext>
            </a:extLst>
          </p:cNvPr>
          <p:cNvSpPr/>
          <p:nvPr/>
        </p:nvSpPr>
        <p:spPr>
          <a:xfrm>
            <a:off x="3210790" y="1849582"/>
            <a:ext cx="2783056" cy="239510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4D92EF4-AEF1-49FA-82BF-B2282715B775}"/>
              </a:ext>
            </a:extLst>
          </p:cNvPr>
          <p:cNvSpPr/>
          <p:nvPr/>
        </p:nvSpPr>
        <p:spPr>
          <a:xfrm>
            <a:off x="6102451" y="955963"/>
            <a:ext cx="2701636" cy="180282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r>
              <a:rPr lang="en-US" sz="1600" dirty="0">
                <a:solidFill>
                  <a:schemeClr val="tx2"/>
                </a:solidFill>
                <a:latin typeface="Verdana" panose="020B0604030504040204" pitchFamily="34" charset="0"/>
                <a:ea typeface="Verdana" panose="020B0604030504040204" pitchFamily="34" charset="0"/>
                <a:cs typeface="Arial"/>
              </a:rPr>
              <a:t>"Business school courses usually require purchased textbooks, I have decided to drop my marketing minor for this reason."</a:t>
            </a:r>
          </a:p>
        </p:txBody>
      </p:sp>
      <p:sp>
        <p:nvSpPr>
          <p:cNvPr id="7" name="TextBox 6">
            <a:extLst>
              <a:ext uri="{FF2B5EF4-FFF2-40B4-BE49-F238E27FC236}">
                <a16:creationId xmlns:a16="http://schemas.microsoft.com/office/drawing/2014/main" id="{047B4F36-508F-4352-9768-D47C8DA48FA8}"/>
              </a:ext>
            </a:extLst>
          </p:cNvPr>
          <p:cNvSpPr txBox="1"/>
          <p:nvPr/>
        </p:nvSpPr>
        <p:spPr>
          <a:xfrm>
            <a:off x="231308" y="1805664"/>
            <a:ext cx="2701636" cy="830997"/>
          </a:xfrm>
          <a:prstGeom prst="rect">
            <a:avLst/>
          </a:prstGeom>
          <a:noFill/>
        </p:spPr>
        <p:txBody>
          <a:bodyPr wrap="square" rtlCol="0">
            <a:spAutoFit/>
          </a:bodyPr>
          <a:lstStyle/>
          <a:p>
            <a:pPr algn="ctr"/>
            <a:r>
              <a:rPr lang="en-US" sz="1600" dirty="0">
                <a:solidFill>
                  <a:schemeClr val="tx2"/>
                </a:solidFill>
                <a:latin typeface="Verdana" panose="020B0604030504040204" pitchFamily="34" charset="0"/>
                <a:ea typeface="Verdana" panose="020B0604030504040204" pitchFamily="34" charset="0"/>
              </a:rPr>
              <a:t>"I couldn't afford my first major, so I ended up changing it."</a:t>
            </a:r>
          </a:p>
        </p:txBody>
      </p:sp>
      <p:sp>
        <p:nvSpPr>
          <p:cNvPr id="13" name="TextBox 12">
            <a:extLst>
              <a:ext uri="{FF2B5EF4-FFF2-40B4-BE49-F238E27FC236}">
                <a16:creationId xmlns:a16="http://schemas.microsoft.com/office/drawing/2014/main" id="{1E2F9033-E924-45A9-BB6F-69FBA7ADC4EB}"/>
              </a:ext>
            </a:extLst>
          </p:cNvPr>
          <p:cNvSpPr txBox="1"/>
          <p:nvPr/>
        </p:nvSpPr>
        <p:spPr>
          <a:xfrm>
            <a:off x="3180472" y="2016081"/>
            <a:ext cx="2783055" cy="2062103"/>
          </a:xfrm>
          <a:prstGeom prst="rect">
            <a:avLst/>
          </a:prstGeom>
          <a:noFill/>
        </p:spPr>
        <p:txBody>
          <a:bodyPr wrap="square" rtlCol="0">
            <a:spAutoFit/>
          </a:bodyPr>
          <a:lstStyle/>
          <a:p>
            <a:pPr algn="ctr"/>
            <a:r>
              <a:rPr lang="en-US" sz="1600" dirty="0">
                <a:solidFill>
                  <a:schemeClr val="tx2"/>
                </a:solidFill>
                <a:latin typeface="Verdana" panose="020B0604030504040204" pitchFamily="34" charset="0"/>
                <a:ea typeface="Verdana" panose="020B0604030504040204" pitchFamily="34" charset="0"/>
              </a:rPr>
              <a:t>"I have had to look for institutions that I could afford as well as specific courses that were less expensive. Cost has also impacted my decisions to learn online as opposed to in person."</a:t>
            </a:r>
          </a:p>
        </p:txBody>
      </p:sp>
    </p:spTree>
    <p:extLst>
      <p:ext uri="{BB962C8B-B14F-4D97-AF65-F5344CB8AC3E}">
        <p14:creationId xmlns:p14="http://schemas.microsoft.com/office/powerpoint/2010/main" val="268963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4B99AB8D-3945-A35A-6735-0735260C79E8}"/>
            </a:ext>
          </a:extLst>
        </p:cNvPr>
        <p:cNvGrpSpPr/>
        <p:nvPr/>
      </p:nvGrpSpPr>
      <p:grpSpPr>
        <a:xfrm>
          <a:off x="0" y="0"/>
          <a:ext cx="0" cy="0"/>
          <a:chOff x="0" y="0"/>
          <a:chExt cx="0" cy="0"/>
        </a:xfrm>
      </p:grpSpPr>
      <p:sp>
        <p:nvSpPr>
          <p:cNvPr id="93" name="Google Shape;93;p14">
            <a:extLst>
              <a:ext uri="{FF2B5EF4-FFF2-40B4-BE49-F238E27FC236}">
                <a16:creationId xmlns:a16="http://schemas.microsoft.com/office/drawing/2014/main" id="{64BEEF47-4AEF-1DAA-DF22-8FDCAAB8DF41}"/>
              </a:ext>
            </a:extLst>
          </p:cNvPr>
          <p:cNvSpPr txBox="1">
            <a:spLocks noGrp="1"/>
          </p:cNvSpPr>
          <p:nvPr>
            <p:ph type="title" idx="4294967295"/>
          </p:nvPr>
        </p:nvSpPr>
        <p:spPr>
          <a:xfrm>
            <a:off x="386556" y="270761"/>
            <a:ext cx="8370888" cy="536575"/>
          </a:xfrm>
          <a:prstGeom prst="rect">
            <a:avLst/>
          </a:prstGeom>
        </p:spPr>
        <p:txBody>
          <a:bodyPr spcFirstLastPara="1" wrap="square" lIns="91425" tIns="91425" rIns="91425" bIns="91425" anchor="t" anchorCtr="0">
            <a:noAutofit/>
          </a:bodyPr>
          <a:lstStyle/>
          <a:p>
            <a:pPr algn="ctr"/>
            <a:r>
              <a:rPr lang="en-US" dirty="0">
                <a:latin typeface="Helvetica Neue"/>
              </a:rPr>
              <a:t>Costs continue to impact student academic careers</a:t>
            </a:r>
          </a:p>
        </p:txBody>
      </p:sp>
      <p:sp>
        <p:nvSpPr>
          <p:cNvPr id="8" name="Text Placeholder 1">
            <a:extLst>
              <a:ext uri="{FF2B5EF4-FFF2-40B4-BE49-F238E27FC236}">
                <a16:creationId xmlns:a16="http://schemas.microsoft.com/office/drawing/2014/main" id="{1D402410-19FD-4944-A021-93040BA190F6}"/>
              </a:ext>
            </a:extLst>
          </p:cNvPr>
          <p:cNvSpPr>
            <a:spLocks noGrp="1"/>
          </p:cNvSpPr>
          <p:nvPr>
            <p:ph type="body" idx="1"/>
          </p:nvPr>
        </p:nvSpPr>
        <p:spPr>
          <a:xfrm>
            <a:off x="239713" y="4278312"/>
            <a:ext cx="3532187" cy="501505"/>
          </a:xfrm>
        </p:spPr>
        <p:txBody>
          <a:bodyPr>
            <a:noAutofit/>
          </a:bodyPr>
          <a:lstStyle/>
          <a:p>
            <a:r>
              <a:rPr lang="en-US" sz="1200" dirty="0">
                <a:latin typeface="Verdana" panose="020B0604030504040204" pitchFamily="34" charset="0"/>
                <a:ea typeface="Verdana" panose="020B0604030504040204" pitchFamily="34" charset="0"/>
              </a:rPr>
              <a:t>Q: In your academic career, has the cost of required course materials caused you to:</a:t>
            </a:r>
          </a:p>
        </p:txBody>
      </p:sp>
      <p:graphicFrame>
        <p:nvGraphicFramePr>
          <p:cNvPr id="5" name="Chart 4">
            <a:extLst>
              <a:ext uri="{FF2B5EF4-FFF2-40B4-BE49-F238E27FC236}">
                <a16:creationId xmlns:a16="http://schemas.microsoft.com/office/drawing/2014/main" id="{F6B85208-4BA1-4172-8821-E48B67D5ECD8}"/>
              </a:ext>
            </a:extLst>
          </p:cNvPr>
          <p:cNvGraphicFramePr>
            <a:graphicFrameLocks/>
          </p:cNvGraphicFramePr>
          <p:nvPr>
            <p:extLst>
              <p:ext uri="{D42A27DB-BD31-4B8C-83A1-F6EECF244321}">
                <p14:modId xmlns:p14="http://schemas.microsoft.com/office/powerpoint/2010/main" val="1291642492"/>
              </p:ext>
            </p:extLst>
          </p:nvPr>
        </p:nvGraphicFramePr>
        <p:xfrm>
          <a:off x="914400" y="1118682"/>
          <a:ext cx="7286017" cy="2871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867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6"/>
          <p:cNvSpPr txBox="1">
            <a:spLocks noGrp="1"/>
          </p:cNvSpPr>
          <p:nvPr>
            <p:ph type="title"/>
          </p:nvPr>
        </p:nvSpPr>
        <p:spPr>
          <a:xfrm>
            <a:off x="377490" y="129818"/>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latin typeface="Helvetica Neue"/>
              </a:rPr>
              <a:t>Student Voices: Impact on </a:t>
            </a:r>
            <a:br>
              <a:rPr lang="en-US" sz="2800" dirty="0">
                <a:latin typeface="Helvetica Neue"/>
              </a:rPr>
            </a:br>
            <a:r>
              <a:rPr lang="en-US" sz="2800" dirty="0">
                <a:latin typeface="Helvetica Neue"/>
              </a:rPr>
              <a:t>Educational Progress</a:t>
            </a:r>
          </a:p>
        </p:txBody>
      </p:sp>
      <p:sp>
        <p:nvSpPr>
          <p:cNvPr id="2" name="Speech Bubble: Rectangle with Corners Rounded 1">
            <a:extLst>
              <a:ext uri="{FF2B5EF4-FFF2-40B4-BE49-F238E27FC236}">
                <a16:creationId xmlns:a16="http://schemas.microsoft.com/office/drawing/2014/main" id="{A28766D2-D725-40D7-AC39-54EFCEAEBA1C}"/>
              </a:ext>
            </a:extLst>
          </p:cNvPr>
          <p:cNvSpPr/>
          <p:nvPr/>
        </p:nvSpPr>
        <p:spPr>
          <a:xfrm>
            <a:off x="231308" y="1712068"/>
            <a:ext cx="2701636" cy="8596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peech Bubble: Rectangle with Corners Rounded 9">
            <a:extLst>
              <a:ext uri="{FF2B5EF4-FFF2-40B4-BE49-F238E27FC236}">
                <a16:creationId xmlns:a16="http://schemas.microsoft.com/office/drawing/2014/main" id="{470FF7CA-F946-42D4-83EB-841C349B1B83}"/>
              </a:ext>
            </a:extLst>
          </p:cNvPr>
          <p:cNvSpPr/>
          <p:nvPr/>
        </p:nvSpPr>
        <p:spPr>
          <a:xfrm>
            <a:off x="3180472" y="1330036"/>
            <a:ext cx="2783056" cy="28782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4D92EF4-AEF1-49FA-82BF-B2282715B775}"/>
              </a:ext>
            </a:extLst>
          </p:cNvPr>
          <p:cNvSpPr/>
          <p:nvPr/>
        </p:nvSpPr>
        <p:spPr>
          <a:xfrm>
            <a:off x="6129636" y="665018"/>
            <a:ext cx="2783056" cy="322604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r>
              <a:rPr lang="en-US" sz="1600" dirty="0">
                <a:solidFill>
                  <a:schemeClr val="tx2"/>
                </a:solidFill>
                <a:latin typeface="Verdana" panose="020B0604030504040204" pitchFamily="34" charset="0"/>
                <a:ea typeface="Verdana" panose="020B0604030504040204" pitchFamily="34" charset="0"/>
                <a:cs typeface="Arial"/>
              </a:rPr>
              <a:t>"I've had to delay taking some courses or choose classes based on material affordability rather than interest or degree requirements. I found myself leaning more toward subjects that used more open educational resources or had cheaper materials."</a:t>
            </a:r>
          </a:p>
        </p:txBody>
      </p:sp>
      <p:sp>
        <p:nvSpPr>
          <p:cNvPr id="7" name="TextBox 6">
            <a:extLst>
              <a:ext uri="{FF2B5EF4-FFF2-40B4-BE49-F238E27FC236}">
                <a16:creationId xmlns:a16="http://schemas.microsoft.com/office/drawing/2014/main" id="{047B4F36-508F-4352-9768-D47C8DA48FA8}"/>
              </a:ext>
            </a:extLst>
          </p:cNvPr>
          <p:cNvSpPr txBox="1"/>
          <p:nvPr/>
        </p:nvSpPr>
        <p:spPr>
          <a:xfrm>
            <a:off x="231308" y="1740753"/>
            <a:ext cx="2701636" cy="830997"/>
          </a:xfrm>
          <a:prstGeom prst="rect">
            <a:avLst/>
          </a:prstGeom>
          <a:noFill/>
        </p:spPr>
        <p:txBody>
          <a:bodyPr wrap="square" rtlCol="0">
            <a:spAutoFit/>
          </a:bodyPr>
          <a:lstStyle/>
          <a:p>
            <a:pPr algn="ctr"/>
            <a:r>
              <a:rPr lang="en-US" sz="1600" dirty="0">
                <a:solidFill>
                  <a:schemeClr val="tx2"/>
                </a:solidFill>
                <a:latin typeface="Verdana" panose="020B0604030504040204" pitchFamily="34" charset="0"/>
                <a:ea typeface="Verdana" panose="020B0604030504040204" pitchFamily="34" charset="0"/>
              </a:rPr>
              <a:t>"The cost dictates how many classes I can take."</a:t>
            </a:r>
          </a:p>
        </p:txBody>
      </p:sp>
      <p:sp>
        <p:nvSpPr>
          <p:cNvPr id="13" name="TextBox 12">
            <a:extLst>
              <a:ext uri="{FF2B5EF4-FFF2-40B4-BE49-F238E27FC236}">
                <a16:creationId xmlns:a16="http://schemas.microsoft.com/office/drawing/2014/main" id="{1E2F9033-E924-45A9-BB6F-69FBA7ADC4EB}"/>
              </a:ext>
            </a:extLst>
          </p:cNvPr>
          <p:cNvSpPr txBox="1"/>
          <p:nvPr/>
        </p:nvSpPr>
        <p:spPr>
          <a:xfrm>
            <a:off x="3180471" y="1407551"/>
            <a:ext cx="2783056" cy="2800767"/>
          </a:xfrm>
          <a:prstGeom prst="rect">
            <a:avLst/>
          </a:prstGeom>
          <a:noFill/>
        </p:spPr>
        <p:txBody>
          <a:bodyPr wrap="square" rtlCol="0">
            <a:spAutoFit/>
          </a:bodyPr>
          <a:lstStyle/>
          <a:p>
            <a:pPr algn="ctr"/>
            <a:r>
              <a:rPr lang="en-US" sz="1600" dirty="0">
                <a:solidFill>
                  <a:schemeClr val="tx2"/>
                </a:solidFill>
                <a:latin typeface="Verdana" panose="020B0604030504040204" pitchFamily="34" charset="0"/>
                <a:ea typeface="Verdana" panose="020B0604030504040204" pitchFamily="34" charset="0"/>
              </a:rPr>
              <a:t>"I have quickly realized without the textbook, there is no possible way to do any assignments and follow along with the material effectively. I failed a course because I could not afford the textbook and thought I could still try and push through."</a:t>
            </a:r>
          </a:p>
        </p:txBody>
      </p:sp>
      <p:sp>
        <p:nvSpPr>
          <p:cNvPr id="8" name="Speech Bubble: Rectangle with Corners Rounded 7">
            <a:extLst>
              <a:ext uri="{FF2B5EF4-FFF2-40B4-BE49-F238E27FC236}">
                <a16:creationId xmlns:a16="http://schemas.microsoft.com/office/drawing/2014/main" id="{1DFCF0ED-3D5C-4A88-B781-42D20B0931B8}"/>
              </a:ext>
            </a:extLst>
          </p:cNvPr>
          <p:cNvSpPr/>
          <p:nvPr/>
        </p:nvSpPr>
        <p:spPr>
          <a:xfrm>
            <a:off x="231308" y="3226339"/>
            <a:ext cx="2701636" cy="14287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Verdana" panose="020B0604030504040204" pitchFamily="34" charset="0"/>
                <a:ea typeface="Verdana" panose="020B0604030504040204" pitchFamily="34" charset="0"/>
                <a:cs typeface="Arial"/>
              </a:rPr>
              <a:t>"Delaying purchasing course material has put me behind in courses and caused lower grades"</a:t>
            </a:r>
          </a:p>
        </p:txBody>
      </p:sp>
    </p:spTree>
    <p:extLst>
      <p:ext uri="{BB962C8B-B14F-4D97-AF65-F5344CB8AC3E}">
        <p14:creationId xmlns:p14="http://schemas.microsoft.com/office/powerpoint/2010/main" val="4057941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idx="4294967295"/>
          </p:nvPr>
        </p:nvSpPr>
        <p:spPr>
          <a:xfrm>
            <a:off x="386556" y="146332"/>
            <a:ext cx="8370888" cy="536575"/>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sz="3100" dirty="0">
                <a:latin typeface="Helvetica Neue"/>
              </a:rPr>
              <a:t>Many students report that current semester costs exceed $200</a:t>
            </a:r>
            <a:br>
              <a:rPr lang="en-US" sz="2650" dirty="0"/>
            </a:br>
            <a:endParaRPr lang="en-US" sz="2650" dirty="0"/>
          </a:p>
        </p:txBody>
      </p:sp>
      <p:graphicFrame>
        <p:nvGraphicFramePr>
          <p:cNvPr id="7" name="Chart 6">
            <a:extLst>
              <a:ext uri="{FF2B5EF4-FFF2-40B4-BE49-F238E27FC236}">
                <a16:creationId xmlns:a16="http://schemas.microsoft.com/office/drawing/2014/main" id="{D19532D5-87D5-4EE1-BF69-A264D84E611F}"/>
              </a:ext>
            </a:extLst>
          </p:cNvPr>
          <p:cNvGraphicFramePr>
            <a:graphicFrameLocks noChangeAspect="1"/>
          </p:cNvGraphicFramePr>
          <p:nvPr/>
        </p:nvGraphicFramePr>
        <p:xfrm>
          <a:off x="2194560" y="1109416"/>
          <a:ext cx="4754880" cy="38990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
            <a:extLst>
              <a:ext uri="{FF2B5EF4-FFF2-40B4-BE49-F238E27FC236}">
                <a16:creationId xmlns:a16="http://schemas.microsoft.com/office/drawing/2014/main" id="{876DB834-77B1-492A-B1E5-D1695160CFFF}"/>
              </a:ext>
            </a:extLst>
          </p:cNvPr>
          <p:cNvSpPr>
            <a:spLocks noGrp="1"/>
          </p:cNvSpPr>
          <p:nvPr>
            <p:ph type="body" idx="1"/>
          </p:nvPr>
        </p:nvSpPr>
        <p:spPr>
          <a:xfrm>
            <a:off x="239713" y="4278313"/>
            <a:ext cx="3680534" cy="461962"/>
          </a:xfrm>
        </p:spPr>
        <p:txBody>
          <a:bodyPr>
            <a:noAutofit/>
          </a:bodyPr>
          <a:lstStyle/>
          <a:p>
            <a:r>
              <a:rPr lang="en-US" sz="1200" dirty="0">
                <a:latin typeface="Verdana" panose="020B0604030504040204" pitchFamily="34" charset="0"/>
                <a:ea typeface="Verdana" panose="020B0604030504040204" pitchFamily="34" charset="0"/>
              </a:rPr>
              <a:t>Q: How much did you spend on course materials, whether purchased, rented, or leased, during this semester?</a:t>
            </a:r>
          </a:p>
        </p:txBody>
      </p:sp>
      <p:graphicFrame>
        <p:nvGraphicFramePr>
          <p:cNvPr id="12" name="Chart 11">
            <a:extLst>
              <a:ext uri="{FF2B5EF4-FFF2-40B4-BE49-F238E27FC236}">
                <a16:creationId xmlns:a16="http://schemas.microsoft.com/office/drawing/2014/main" id="{6E26D43D-4BA0-4F8B-8B64-59094951BB99}"/>
              </a:ext>
            </a:extLst>
          </p:cNvPr>
          <p:cNvGraphicFramePr>
            <a:graphicFrameLocks/>
          </p:cNvGraphicFramePr>
          <p:nvPr>
            <p:extLst>
              <p:ext uri="{D42A27DB-BD31-4B8C-83A1-F6EECF244321}">
                <p14:modId xmlns:p14="http://schemas.microsoft.com/office/powerpoint/2010/main" val="1051740513"/>
              </p:ext>
            </p:extLst>
          </p:nvPr>
        </p:nvGraphicFramePr>
        <p:xfrm>
          <a:off x="644236" y="1109416"/>
          <a:ext cx="7949045" cy="27423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3922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6"/>
          <p:cNvSpPr txBox="1">
            <a:spLocks noGrp="1"/>
          </p:cNvSpPr>
          <p:nvPr>
            <p:ph type="title"/>
          </p:nvPr>
        </p:nvSpPr>
        <p:spPr>
          <a:xfrm>
            <a:off x="367100" y="369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latin typeface="Helvetica Neue"/>
              </a:rPr>
              <a:t>Student Voices: Costs of Course Materials</a:t>
            </a:r>
          </a:p>
        </p:txBody>
      </p:sp>
      <p:sp>
        <p:nvSpPr>
          <p:cNvPr id="2" name="Speech Bubble: Rectangle with Corners Rounded 1">
            <a:extLst>
              <a:ext uri="{FF2B5EF4-FFF2-40B4-BE49-F238E27FC236}">
                <a16:creationId xmlns:a16="http://schemas.microsoft.com/office/drawing/2014/main" id="{A28766D2-D725-40D7-AC39-54EFCEAEBA1C}"/>
              </a:ext>
            </a:extLst>
          </p:cNvPr>
          <p:cNvSpPr/>
          <p:nvPr/>
        </p:nvSpPr>
        <p:spPr>
          <a:xfrm>
            <a:off x="367100" y="1735282"/>
            <a:ext cx="2701636" cy="16729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peech Bubble: Rectangle with Corners Rounded 9">
            <a:extLst>
              <a:ext uri="{FF2B5EF4-FFF2-40B4-BE49-F238E27FC236}">
                <a16:creationId xmlns:a16="http://schemas.microsoft.com/office/drawing/2014/main" id="{470FF7CA-F946-42D4-83EB-841C349B1B83}"/>
              </a:ext>
            </a:extLst>
          </p:cNvPr>
          <p:cNvSpPr/>
          <p:nvPr/>
        </p:nvSpPr>
        <p:spPr>
          <a:xfrm>
            <a:off x="3373630" y="2571750"/>
            <a:ext cx="2701636" cy="16729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4D92EF4-AEF1-49FA-82BF-B2282715B775}"/>
              </a:ext>
            </a:extLst>
          </p:cNvPr>
          <p:cNvSpPr/>
          <p:nvPr/>
        </p:nvSpPr>
        <p:spPr>
          <a:xfrm>
            <a:off x="6102451" y="1319645"/>
            <a:ext cx="2701636" cy="130374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1125"/>
              </a:spcBef>
              <a:spcAft>
                <a:spcPts val="1125"/>
              </a:spcAft>
            </a:pPr>
            <a:r>
              <a:rPr lang="en-US" sz="1500" dirty="0">
                <a:solidFill>
                  <a:schemeClr val="tx2"/>
                </a:solidFill>
                <a:effectLst/>
                <a:latin typeface="Verdana" panose="020B0604030504040204" pitchFamily="34" charset="0"/>
                <a:ea typeface="Verdana" panose="020B0604030504040204" pitchFamily="34" charset="0"/>
                <a:cs typeface="Helvetica Neue"/>
              </a:rPr>
              <a:t>"One book is $350. When you’re a single mom with limited resources, it’s hard.”</a:t>
            </a:r>
            <a:endParaRPr lang="en-US" sz="1500" dirty="0">
              <a:solidFill>
                <a:schemeClr val="tx2"/>
              </a:solidFill>
              <a:effectLst/>
              <a:latin typeface="Verdana" panose="020B0604030504040204" pitchFamily="34" charset="0"/>
              <a:ea typeface="Verdana" panose="020B0604030504040204" pitchFamily="34" charset="0"/>
              <a:cs typeface="Aptos"/>
            </a:endParaRPr>
          </a:p>
        </p:txBody>
      </p:sp>
      <p:sp>
        <p:nvSpPr>
          <p:cNvPr id="7" name="TextBox 6">
            <a:extLst>
              <a:ext uri="{FF2B5EF4-FFF2-40B4-BE49-F238E27FC236}">
                <a16:creationId xmlns:a16="http://schemas.microsoft.com/office/drawing/2014/main" id="{047B4F36-508F-4352-9768-D47C8DA48FA8}"/>
              </a:ext>
            </a:extLst>
          </p:cNvPr>
          <p:cNvSpPr txBox="1"/>
          <p:nvPr/>
        </p:nvSpPr>
        <p:spPr>
          <a:xfrm>
            <a:off x="339913" y="1910030"/>
            <a:ext cx="2701636" cy="1246495"/>
          </a:xfrm>
          <a:prstGeom prst="rect">
            <a:avLst/>
          </a:prstGeom>
          <a:noFill/>
        </p:spPr>
        <p:txBody>
          <a:bodyPr wrap="square" rtlCol="0">
            <a:spAutoFit/>
          </a:bodyPr>
          <a:lstStyle/>
          <a:p>
            <a:pPr algn="ctr"/>
            <a:r>
              <a:rPr lang="en-US" sz="1500" dirty="0">
                <a:solidFill>
                  <a:schemeClr val="tx2"/>
                </a:solidFill>
                <a:latin typeface="Verdana" panose="020B0604030504040204" pitchFamily="34" charset="0"/>
                <a:ea typeface="Verdana" panose="020B0604030504040204" pitchFamily="34" charset="0"/>
              </a:rPr>
              <a:t>"If I can't afford the textbook I drop the class. Especially if the class is less than 7 weeks and the books cost around $300."</a:t>
            </a:r>
          </a:p>
        </p:txBody>
      </p:sp>
      <p:sp>
        <p:nvSpPr>
          <p:cNvPr id="13" name="TextBox 12">
            <a:extLst>
              <a:ext uri="{FF2B5EF4-FFF2-40B4-BE49-F238E27FC236}">
                <a16:creationId xmlns:a16="http://schemas.microsoft.com/office/drawing/2014/main" id="{1E2F9033-E924-45A9-BB6F-69FBA7ADC4EB}"/>
              </a:ext>
            </a:extLst>
          </p:cNvPr>
          <p:cNvSpPr txBox="1"/>
          <p:nvPr/>
        </p:nvSpPr>
        <p:spPr>
          <a:xfrm>
            <a:off x="3373630" y="2623388"/>
            <a:ext cx="2701636" cy="1477328"/>
          </a:xfrm>
          <a:prstGeom prst="rect">
            <a:avLst/>
          </a:prstGeom>
          <a:noFill/>
        </p:spPr>
        <p:txBody>
          <a:bodyPr wrap="square" rtlCol="0">
            <a:spAutoFit/>
          </a:bodyPr>
          <a:lstStyle/>
          <a:p>
            <a:pPr algn="ctr"/>
            <a:r>
              <a:rPr lang="en-US" sz="1500" dirty="0">
                <a:solidFill>
                  <a:schemeClr val="tx2"/>
                </a:solidFill>
                <a:latin typeface="Verdana" panose="020B0604030504040204" pitchFamily="34" charset="0"/>
                <a:ea typeface="Verdana" panose="020B0604030504040204" pitchFamily="34" charset="0"/>
              </a:rPr>
              <a:t>“It is frustrating when course materials are a required purchase that make me spend $200-300, but then are not used in the course."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idx="4294967295"/>
          </p:nvPr>
        </p:nvSpPr>
        <p:spPr>
          <a:xfrm>
            <a:off x="386556" y="270761"/>
            <a:ext cx="8370888" cy="5365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Helvetica Neue"/>
              </a:rPr>
              <a:t>High costs create barriers to </a:t>
            </a:r>
            <a:br>
              <a:rPr lang="en-US" dirty="0">
                <a:latin typeface="Helvetica Neue"/>
              </a:rPr>
            </a:br>
            <a:r>
              <a:rPr lang="en-US" dirty="0">
                <a:latin typeface="Helvetica Neue"/>
              </a:rPr>
              <a:t>academic progress</a:t>
            </a:r>
          </a:p>
        </p:txBody>
      </p:sp>
      <p:graphicFrame>
        <p:nvGraphicFramePr>
          <p:cNvPr id="7" name="Chart 6">
            <a:extLst>
              <a:ext uri="{FF2B5EF4-FFF2-40B4-BE49-F238E27FC236}">
                <a16:creationId xmlns:a16="http://schemas.microsoft.com/office/drawing/2014/main" id="{D19532D5-87D5-4EE1-BF69-A264D84E611F}"/>
              </a:ext>
            </a:extLst>
          </p:cNvPr>
          <p:cNvGraphicFramePr>
            <a:graphicFrameLocks noChangeAspect="1"/>
          </p:cNvGraphicFramePr>
          <p:nvPr/>
        </p:nvGraphicFramePr>
        <p:xfrm>
          <a:off x="2194560" y="1109416"/>
          <a:ext cx="4754880" cy="38990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
            <a:extLst>
              <a:ext uri="{FF2B5EF4-FFF2-40B4-BE49-F238E27FC236}">
                <a16:creationId xmlns:a16="http://schemas.microsoft.com/office/drawing/2014/main" id="{876DB834-77B1-492A-B1E5-D1695160CFFF}"/>
              </a:ext>
            </a:extLst>
          </p:cNvPr>
          <p:cNvSpPr>
            <a:spLocks noGrp="1"/>
          </p:cNvSpPr>
          <p:nvPr>
            <p:ph type="body" idx="1"/>
          </p:nvPr>
        </p:nvSpPr>
        <p:spPr>
          <a:xfrm>
            <a:off x="239713" y="4278312"/>
            <a:ext cx="3532187" cy="501505"/>
          </a:xfrm>
        </p:spPr>
        <p:txBody>
          <a:bodyPr>
            <a:noAutofit/>
          </a:bodyPr>
          <a:lstStyle/>
          <a:p>
            <a:r>
              <a:rPr lang="en-US" sz="1200" dirty="0">
                <a:latin typeface="Verdana" panose="020B0604030504040204" pitchFamily="34" charset="0"/>
                <a:ea typeface="Verdana" panose="020B0604030504040204" pitchFamily="34" charset="0"/>
              </a:rPr>
              <a:t>Q: Have financial concerns ever caused you to skip a term or delay your academic pursuits?</a:t>
            </a:r>
          </a:p>
        </p:txBody>
      </p:sp>
      <p:graphicFrame>
        <p:nvGraphicFramePr>
          <p:cNvPr id="10" name="Chart 9">
            <a:extLst>
              <a:ext uri="{FF2B5EF4-FFF2-40B4-BE49-F238E27FC236}">
                <a16:creationId xmlns:a16="http://schemas.microsoft.com/office/drawing/2014/main" id="{F89A003A-6B77-48D3-B98E-A76E69F3EDED}"/>
              </a:ext>
            </a:extLst>
          </p:cNvPr>
          <p:cNvGraphicFramePr>
            <a:graphicFrameLocks/>
          </p:cNvGraphicFramePr>
          <p:nvPr>
            <p:extLst>
              <p:ext uri="{D42A27DB-BD31-4B8C-83A1-F6EECF244321}">
                <p14:modId xmlns:p14="http://schemas.microsoft.com/office/powerpoint/2010/main" val="3425935420"/>
              </p:ext>
            </p:extLst>
          </p:nvPr>
        </p:nvGraphicFramePr>
        <p:xfrm>
          <a:off x="1877157" y="1214437"/>
          <a:ext cx="5389685" cy="30638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796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426021" y="3238500"/>
            <a:ext cx="4675916" cy="190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5400" dirty="0">
                <a:latin typeface="Helvetica Neue"/>
              </a:rPr>
              <a:t>Background &amp; Methodology</a:t>
            </a:r>
            <a:endParaRPr sz="5400" dirty="0">
              <a:latin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idx="4294967295"/>
          </p:nvPr>
        </p:nvSpPr>
        <p:spPr>
          <a:xfrm>
            <a:off x="386556" y="270761"/>
            <a:ext cx="8370888" cy="5365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Helvetica Neue"/>
              </a:rPr>
              <a:t>Almost all students take steps to lower their course material costs</a:t>
            </a:r>
          </a:p>
        </p:txBody>
      </p:sp>
      <p:graphicFrame>
        <p:nvGraphicFramePr>
          <p:cNvPr id="7" name="Chart 6">
            <a:extLst>
              <a:ext uri="{FF2B5EF4-FFF2-40B4-BE49-F238E27FC236}">
                <a16:creationId xmlns:a16="http://schemas.microsoft.com/office/drawing/2014/main" id="{D19532D5-87D5-4EE1-BF69-A264D84E611F}"/>
              </a:ext>
            </a:extLst>
          </p:cNvPr>
          <p:cNvGraphicFramePr>
            <a:graphicFrameLocks noChangeAspect="1"/>
          </p:cNvGraphicFramePr>
          <p:nvPr/>
        </p:nvGraphicFramePr>
        <p:xfrm>
          <a:off x="2194560" y="1109416"/>
          <a:ext cx="4754880" cy="38990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
            <a:extLst>
              <a:ext uri="{FF2B5EF4-FFF2-40B4-BE49-F238E27FC236}">
                <a16:creationId xmlns:a16="http://schemas.microsoft.com/office/drawing/2014/main" id="{876DB834-77B1-492A-B1E5-D1695160CFFF}"/>
              </a:ext>
            </a:extLst>
          </p:cNvPr>
          <p:cNvSpPr>
            <a:spLocks noGrp="1"/>
          </p:cNvSpPr>
          <p:nvPr>
            <p:ph type="body" idx="1"/>
          </p:nvPr>
        </p:nvSpPr>
        <p:spPr>
          <a:xfrm>
            <a:off x="250104" y="4139106"/>
            <a:ext cx="3532187" cy="501505"/>
          </a:xfrm>
        </p:spPr>
        <p:txBody>
          <a:bodyPr>
            <a:noAutofit/>
          </a:bodyPr>
          <a:lstStyle/>
          <a:p>
            <a:r>
              <a:rPr lang="en-US" sz="1200" dirty="0">
                <a:latin typeface="Verdana" panose="020B0604030504040204" pitchFamily="34" charset="0"/>
                <a:ea typeface="Verdana" panose="020B0604030504040204" pitchFamily="34" charset="0"/>
              </a:rPr>
              <a:t>Q: What measures have you taken to reduce your required course material costs throughout your college career?</a:t>
            </a:r>
          </a:p>
        </p:txBody>
      </p:sp>
      <p:graphicFrame>
        <p:nvGraphicFramePr>
          <p:cNvPr id="9" name="Chart 8">
            <a:extLst>
              <a:ext uri="{FF2B5EF4-FFF2-40B4-BE49-F238E27FC236}">
                <a16:creationId xmlns:a16="http://schemas.microsoft.com/office/drawing/2014/main" id="{DE53693A-FE44-4998-924F-A531A8A9D9DE}"/>
              </a:ext>
            </a:extLst>
          </p:cNvPr>
          <p:cNvGraphicFramePr>
            <a:graphicFrameLocks/>
          </p:cNvGraphicFramePr>
          <p:nvPr>
            <p:extLst>
              <p:ext uri="{D42A27DB-BD31-4B8C-83A1-F6EECF244321}">
                <p14:modId xmlns:p14="http://schemas.microsoft.com/office/powerpoint/2010/main" val="2171002534"/>
              </p:ext>
            </p:extLst>
          </p:nvPr>
        </p:nvGraphicFramePr>
        <p:xfrm>
          <a:off x="611464" y="1214438"/>
          <a:ext cx="7737231" cy="28196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4923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idx="4294967295"/>
          </p:nvPr>
        </p:nvSpPr>
        <p:spPr>
          <a:xfrm>
            <a:off x="386556" y="270761"/>
            <a:ext cx="8370888" cy="5365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Helvetica Neue"/>
              </a:rPr>
              <a:t>Students typically pay for course materials with their own funds</a:t>
            </a:r>
          </a:p>
        </p:txBody>
      </p:sp>
      <p:graphicFrame>
        <p:nvGraphicFramePr>
          <p:cNvPr id="7" name="Chart 6">
            <a:extLst>
              <a:ext uri="{FF2B5EF4-FFF2-40B4-BE49-F238E27FC236}">
                <a16:creationId xmlns:a16="http://schemas.microsoft.com/office/drawing/2014/main" id="{D19532D5-87D5-4EE1-BF69-A264D84E611F}"/>
              </a:ext>
            </a:extLst>
          </p:cNvPr>
          <p:cNvGraphicFramePr>
            <a:graphicFrameLocks noChangeAspect="1"/>
          </p:cNvGraphicFramePr>
          <p:nvPr/>
        </p:nvGraphicFramePr>
        <p:xfrm>
          <a:off x="2194560" y="1109416"/>
          <a:ext cx="4754880" cy="38990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
            <a:extLst>
              <a:ext uri="{FF2B5EF4-FFF2-40B4-BE49-F238E27FC236}">
                <a16:creationId xmlns:a16="http://schemas.microsoft.com/office/drawing/2014/main" id="{876DB834-77B1-492A-B1E5-D1695160CFFF}"/>
              </a:ext>
            </a:extLst>
          </p:cNvPr>
          <p:cNvSpPr>
            <a:spLocks noGrp="1"/>
          </p:cNvSpPr>
          <p:nvPr>
            <p:ph type="body" idx="1"/>
          </p:nvPr>
        </p:nvSpPr>
        <p:spPr>
          <a:xfrm>
            <a:off x="239713" y="4278312"/>
            <a:ext cx="3532187" cy="501505"/>
          </a:xfrm>
        </p:spPr>
        <p:txBody>
          <a:bodyPr>
            <a:noAutofit/>
          </a:bodyPr>
          <a:lstStyle/>
          <a:p>
            <a:r>
              <a:rPr lang="en-US" sz="1200" dirty="0">
                <a:latin typeface="Verdana" panose="020B0604030504040204" pitchFamily="34" charset="0"/>
                <a:ea typeface="Verdana" panose="020B0604030504040204" pitchFamily="34" charset="0"/>
              </a:rPr>
              <a:t>Q: Which of the following sources are you using to fund your education?</a:t>
            </a:r>
          </a:p>
        </p:txBody>
      </p:sp>
      <p:graphicFrame>
        <p:nvGraphicFramePr>
          <p:cNvPr id="10" name="Chart 9">
            <a:extLst>
              <a:ext uri="{FF2B5EF4-FFF2-40B4-BE49-F238E27FC236}">
                <a16:creationId xmlns:a16="http://schemas.microsoft.com/office/drawing/2014/main" id="{5E71D242-E470-44E7-A3F0-FB87B40303A6}"/>
              </a:ext>
            </a:extLst>
          </p:cNvPr>
          <p:cNvGraphicFramePr>
            <a:graphicFrameLocks/>
          </p:cNvGraphicFramePr>
          <p:nvPr>
            <p:extLst>
              <p:ext uri="{D42A27DB-BD31-4B8C-83A1-F6EECF244321}">
                <p14:modId xmlns:p14="http://schemas.microsoft.com/office/powerpoint/2010/main" val="834103415"/>
              </p:ext>
            </p:extLst>
          </p:nvPr>
        </p:nvGraphicFramePr>
        <p:xfrm>
          <a:off x="593389" y="987302"/>
          <a:ext cx="7723761" cy="31688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5E71D242-E470-44E7-A3F0-FB87B40303A6}"/>
              </a:ext>
            </a:extLst>
          </p:cNvPr>
          <p:cNvGraphicFramePr>
            <a:graphicFrameLocks/>
          </p:cNvGraphicFramePr>
          <p:nvPr>
            <p:extLst>
              <p:ext uri="{D42A27DB-BD31-4B8C-83A1-F6EECF244321}">
                <p14:modId xmlns:p14="http://schemas.microsoft.com/office/powerpoint/2010/main" val="3463448022"/>
              </p:ext>
            </p:extLst>
          </p:nvPr>
        </p:nvGraphicFramePr>
        <p:xfrm>
          <a:off x="671209" y="1288473"/>
          <a:ext cx="7801581" cy="27612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62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idx="4294967295"/>
          </p:nvPr>
        </p:nvSpPr>
        <p:spPr>
          <a:xfrm>
            <a:off x="386556" y="270761"/>
            <a:ext cx="8370888" cy="536575"/>
          </a:xfrm>
          <a:prstGeom prst="rect">
            <a:avLst/>
          </a:prstGeom>
        </p:spPr>
        <p:txBody>
          <a:bodyPr spcFirstLastPara="1" wrap="square" lIns="91425" tIns="91425" rIns="91425" bIns="91425" anchor="t" anchorCtr="0">
            <a:noAutofit/>
          </a:bodyPr>
          <a:lstStyle/>
          <a:p>
            <a:pPr algn="ctr"/>
            <a:r>
              <a:rPr lang="en-US" dirty="0">
                <a:latin typeface="Helvetica Neue"/>
              </a:rPr>
              <a:t>Format preferences are nuanced, with the largest group favoring print </a:t>
            </a:r>
          </a:p>
        </p:txBody>
      </p:sp>
      <p:graphicFrame>
        <p:nvGraphicFramePr>
          <p:cNvPr id="7" name="Chart 6">
            <a:extLst>
              <a:ext uri="{FF2B5EF4-FFF2-40B4-BE49-F238E27FC236}">
                <a16:creationId xmlns:a16="http://schemas.microsoft.com/office/drawing/2014/main" id="{D19532D5-87D5-4EE1-BF69-A264D84E611F}"/>
              </a:ext>
            </a:extLst>
          </p:cNvPr>
          <p:cNvGraphicFramePr>
            <a:graphicFrameLocks noChangeAspect="1"/>
          </p:cNvGraphicFramePr>
          <p:nvPr>
            <p:extLst>
              <p:ext uri="{D42A27DB-BD31-4B8C-83A1-F6EECF244321}">
                <p14:modId xmlns:p14="http://schemas.microsoft.com/office/powerpoint/2010/main" val="2810032755"/>
              </p:ext>
            </p:extLst>
          </p:nvPr>
        </p:nvGraphicFramePr>
        <p:xfrm>
          <a:off x="2194560" y="1109416"/>
          <a:ext cx="4754880" cy="38990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
            <a:extLst>
              <a:ext uri="{FF2B5EF4-FFF2-40B4-BE49-F238E27FC236}">
                <a16:creationId xmlns:a16="http://schemas.microsoft.com/office/drawing/2014/main" id="{876DB834-77B1-492A-B1E5-D1695160CFFF}"/>
              </a:ext>
            </a:extLst>
          </p:cNvPr>
          <p:cNvSpPr>
            <a:spLocks noGrp="1"/>
          </p:cNvSpPr>
          <p:nvPr>
            <p:ph type="body" idx="1"/>
          </p:nvPr>
        </p:nvSpPr>
        <p:spPr>
          <a:xfrm>
            <a:off x="177367" y="4414290"/>
            <a:ext cx="3532187" cy="501505"/>
          </a:xfrm>
        </p:spPr>
        <p:txBody>
          <a:bodyPr>
            <a:noAutofit/>
          </a:bodyPr>
          <a:lstStyle/>
          <a:p>
            <a:r>
              <a:rPr lang="en-US" sz="1200" dirty="0">
                <a:latin typeface="Verdana" panose="020B0604030504040204" pitchFamily="34" charset="0"/>
                <a:ea typeface="Verdana" panose="020B0604030504040204" pitchFamily="34" charset="0"/>
              </a:rPr>
              <a:t>Q: If the cost is the same, which format do you prefer for your course materials?</a:t>
            </a:r>
          </a:p>
          <a:p>
            <a:endParaRPr lang="en-US" sz="1200" kern="1200" dirty="0">
              <a:solidFill>
                <a:schemeClr val="tx2"/>
              </a:solidFill>
              <a:latin typeface="Lato" panose="020F0502020204030203" pitchFamily="34" charset="0"/>
              <a:ea typeface="+mn-ea"/>
              <a:cs typeface="+mn-cs"/>
            </a:endParaRPr>
          </a:p>
        </p:txBody>
      </p:sp>
      <p:graphicFrame>
        <p:nvGraphicFramePr>
          <p:cNvPr id="9" name="Chart 8">
            <a:extLst>
              <a:ext uri="{FF2B5EF4-FFF2-40B4-BE49-F238E27FC236}">
                <a16:creationId xmlns:a16="http://schemas.microsoft.com/office/drawing/2014/main" id="{2CEECAF7-0527-4213-AB4B-F501398B0510}"/>
              </a:ext>
            </a:extLst>
          </p:cNvPr>
          <p:cNvGraphicFramePr>
            <a:graphicFrameLocks/>
          </p:cNvGraphicFramePr>
          <p:nvPr>
            <p:extLst>
              <p:ext uri="{D42A27DB-BD31-4B8C-83A1-F6EECF244321}">
                <p14:modId xmlns:p14="http://schemas.microsoft.com/office/powerpoint/2010/main" val="1115566805"/>
              </p:ext>
            </p:extLst>
          </p:nvPr>
        </p:nvGraphicFramePr>
        <p:xfrm>
          <a:off x="1118681" y="1411785"/>
          <a:ext cx="6906638" cy="27412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2CEECAF7-0527-4213-AB4B-F501398B0510}"/>
              </a:ext>
            </a:extLst>
          </p:cNvPr>
          <p:cNvGraphicFramePr>
            <a:graphicFrameLocks/>
          </p:cNvGraphicFramePr>
          <p:nvPr>
            <p:extLst>
              <p:ext uri="{D42A27DB-BD31-4B8C-83A1-F6EECF244321}">
                <p14:modId xmlns:p14="http://schemas.microsoft.com/office/powerpoint/2010/main" val="1945287026"/>
              </p:ext>
            </p:extLst>
          </p:nvPr>
        </p:nvGraphicFramePr>
        <p:xfrm>
          <a:off x="1157217" y="1214357"/>
          <a:ext cx="6829565" cy="3345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51272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idx="4294967295"/>
          </p:nvPr>
        </p:nvSpPr>
        <p:spPr>
          <a:xfrm>
            <a:off x="386556" y="270761"/>
            <a:ext cx="8370888" cy="5365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Helvetica Neue"/>
              </a:rPr>
              <a:t>Most students prefer to own their course materials</a:t>
            </a:r>
          </a:p>
        </p:txBody>
      </p:sp>
      <p:graphicFrame>
        <p:nvGraphicFramePr>
          <p:cNvPr id="7" name="Chart 6">
            <a:extLst>
              <a:ext uri="{FF2B5EF4-FFF2-40B4-BE49-F238E27FC236}">
                <a16:creationId xmlns:a16="http://schemas.microsoft.com/office/drawing/2014/main" id="{D19532D5-87D5-4EE1-BF69-A264D84E611F}"/>
              </a:ext>
            </a:extLst>
          </p:cNvPr>
          <p:cNvGraphicFramePr>
            <a:graphicFrameLocks noChangeAspect="1"/>
          </p:cNvGraphicFramePr>
          <p:nvPr>
            <p:extLst>
              <p:ext uri="{D42A27DB-BD31-4B8C-83A1-F6EECF244321}">
                <p14:modId xmlns:p14="http://schemas.microsoft.com/office/powerpoint/2010/main" val="3679414060"/>
              </p:ext>
            </p:extLst>
          </p:nvPr>
        </p:nvGraphicFramePr>
        <p:xfrm>
          <a:off x="2194560" y="1202055"/>
          <a:ext cx="4754880" cy="38990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
            <a:extLst>
              <a:ext uri="{FF2B5EF4-FFF2-40B4-BE49-F238E27FC236}">
                <a16:creationId xmlns:a16="http://schemas.microsoft.com/office/drawing/2014/main" id="{876DB834-77B1-492A-B1E5-D1695160CFFF}"/>
              </a:ext>
            </a:extLst>
          </p:cNvPr>
          <p:cNvSpPr>
            <a:spLocks noGrp="1"/>
          </p:cNvSpPr>
          <p:nvPr>
            <p:ph type="body" idx="1"/>
          </p:nvPr>
        </p:nvSpPr>
        <p:spPr>
          <a:xfrm>
            <a:off x="240376" y="3998286"/>
            <a:ext cx="3532187" cy="501505"/>
          </a:xfrm>
        </p:spPr>
        <p:txBody>
          <a:bodyPr>
            <a:noAutofit/>
          </a:bodyPr>
          <a:lstStyle/>
          <a:p>
            <a:r>
              <a:rPr lang="en-US" sz="1200" dirty="0">
                <a:latin typeface="Verdana" panose="020B0604030504040204" pitchFamily="34" charset="0"/>
                <a:ea typeface="Verdana" panose="020B0604030504040204" pitchFamily="34" charset="0"/>
              </a:rPr>
              <a:t>Q: When you have other options for getting your course materials (like renting or through access codes), did you choose to buy them?</a:t>
            </a:r>
          </a:p>
        </p:txBody>
      </p:sp>
      <p:graphicFrame>
        <p:nvGraphicFramePr>
          <p:cNvPr id="6" name="Chart 5">
            <a:extLst>
              <a:ext uri="{FF2B5EF4-FFF2-40B4-BE49-F238E27FC236}">
                <a16:creationId xmlns:a16="http://schemas.microsoft.com/office/drawing/2014/main" id="{D21BBA98-5269-4CEC-A9D7-99D897DC3396}"/>
              </a:ext>
            </a:extLst>
          </p:cNvPr>
          <p:cNvGraphicFramePr>
            <a:graphicFrameLocks/>
          </p:cNvGraphicFramePr>
          <p:nvPr>
            <p:extLst>
              <p:ext uri="{D42A27DB-BD31-4B8C-83A1-F6EECF244321}">
                <p14:modId xmlns:p14="http://schemas.microsoft.com/office/powerpoint/2010/main" val="2138479684"/>
              </p:ext>
            </p:extLst>
          </p:nvPr>
        </p:nvGraphicFramePr>
        <p:xfrm>
          <a:off x="778213" y="1518411"/>
          <a:ext cx="7529208" cy="25866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D21BBA98-5269-4CEC-A9D7-99D897DC3396}"/>
              </a:ext>
            </a:extLst>
          </p:cNvPr>
          <p:cNvGraphicFramePr>
            <a:graphicFrameLocks/>
          </p:cNvGraphicFramePr>
          <p:nvPr>
            <p:extLst>
              <p:ext uri="{D42A27DB-BD31-4B8C-83A1-F6EECF244321}">
                <p14:modId xmlns:p14="http://schemas.microsoft.com/office/powerpoint/2010/main" val="1399429845"/>
              </p:ext>
            </p:extLst>
          </p:nvPr>
        </p:nvGraphicFramePr>
        <p:xfrm>
          <a:off x="836579" y="1203007"/>
          <a:ext cx="7470842" cy="27374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89553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84456" y="2739736"/>
            <a:ext cx="6494325" cy="190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5400" dirty="0">
                <a:latin typeface="Helvetica Neue"/>
              </a:rPr>
              <a:t>Participating Institutions &amp; Acknowledgments</a:t>
            </a:r>
            <a:endParaRPr sz="5400" dirty="0">
              <a:latin typeface="Helvetica Neue"/>
            </a:endParaRPr>
          </a:p>
        </p:txBody>
      </p:sp>
    </p:spTree>
    <p:extLst>
      <p:ext uri="{BB962C8B-B14F-4D97-AF65-F5344CB8AC3E}">
        <p14:creationId xmlns:p14="http://schemas.microsoft.com/office/powerpoint/2010/main" val="396606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body" idx="1"/>
          </p:nvPr>
        </p:nvSpPr>
        <p:spPr>
          <a:xfrm>
            <a:off x="384422" y="1541079"/>
            <a:ext cx="377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200" b="1" dirty="0">
                <a:latin typeface="Verdana" panose="020B0604030504040204" pitchFamily="34" charset="0"/>
                <a:ea typeface="Verdana" panose="020B0604030504040204" pitchFamily="34" charset="0"/>
              </a:rPr>
              <a:t>Public Doctoral</a:t>
            </a:r>
          </a:p>
          <a:p>
            <a:pPr marL="0" indent="0">
              <a:lnSpc>
                <a:spcPct val="100000"/>
              </a:lnSpc>
              <a:buNone/>
            </a:pPr>
            <a:r>
              <a:rPr lang="en-US" sz="1200" dirty="0">
                <a:latin typeface="Verdana" panose="020B0604030504040204" pitchFamily="34" charset="0"/>
                <a:ea typeface="Verdana" panose="020B0604030504040204" pitchFamily="34" charset="0"/>
              </a:rPr>
              <a:t>George Mason University</a:t>
            </a:r>
          </a:p>
          <a:p>
            <a:pPr marL="0" indent="0">
              <a:lnSpc>
                <a:spcPct val="100000"/>
              </a:lnSpc>
              <a:buNone/>
            </a:pPr>
            <a:r>
              <a:rPr lang="en-US" sz="1200" dirty="0">
                <a:latin typeface="Verdana" panose="020B0604030504040204" pitchFamily="34" charset="0"/>
                <a:ea typeface="Verdana" panose="020B0604030504040204" pitchFamily="34" charset="0"/>
              </a:rPr>
              <a:t>James Madison University</a:t>
            </a:r>
          </a:p>
          <a:p>
            <a:pPr marL="0" indent="0">
              <a:lnSpc>
                <a:spcPct val="100000"/>
              </a:lnSpc>
              <a:buNone/>
            </a:pPr>
            <a:r>
              <a:rPr lang="en-US" sz="1200" dirty="0">
                <a:latin typeface="Verdana" panose="020B0604030504040204" pitchFamily="34" charset="0"/>
                <a:ea typeface="Verdana" panose="020B0604030504040204" pitchFamily="34" charset="0"/>
              </a:rPr>
              <a:t>Old Dominion University</a:t>
            </a:r>
          </a:p>
          <a:p>
            <a:pPr marL="0" indent="0">
              <a:lnSpc>
                <a:spcPct val="100000"/>
              </a:lnSpc>
              <a:buNone/>
            </a:pPr>
            <a:r>
              <a:rPr lang="en-US" sz="1200" dirty="0">
                <a:latin typeface="Verdana" panose="020B0604030504040204" pitchFamily="34" charset="0"/>
                <a:ea typeface="Verdana" panose="020B0604030504040204" pitchFamily="34" charset="0"/>
              </a:rPr>
              <a:t>Radford University</a:t>
            </a:r>
          </a:p>
          <a:p>
            <a:pPr marL="0" indent="0">
              <a:lnSpc>
                <a:spcPct val="100000"/>
              </a:lnSpc>
              <a:buNone/>
            </a:pPr>
            <a:r>
              <a:rPr lang="en-US" sz="1200" dirty="0">
                <a:latin typeface="Verdana" panose="020B0604030504040204" pitchFamily="34" charset="0"/>
                <a:ea typeface="Verdana" panose="020B0604030504040204" pitchFamily="34" charset="0"/>
              </a:rPr>
              <a:t>University of Virginia</a:t>
            </a:r>
          </a:p>
          <a:p>
            <a:pPr marL="0" indent="0">
              <a:lnSpc>
                <a:spcPct val="100000"/>
              </a:lnSpc>
              <a:buNone/>
            </a:pPr>
            <a:r>
              <a:rPr lang="en-US" sz="1200" dirty="0">
                <a:latin typeface="Verdana" panose="020B0604030504040204" pitchFamily="34" charset="0"/>
                <a:ea typeface="Verdana" panose="020B0604030504040204" pitchFamily="34" charset="0"/>
              </a:rPr>
              <a:t>Virginia Commonwealth University</a:t>
            </a:r>
          </a:p>
          <a:p>
            <a:pPr marL="0" indent="0">
              <a:lnSpc>
                <a:spcPct val="100000"/>
              </a:lnSpc>
              <a:buNone/>
            </a:pPr>
            <a:r>
              <a:rPr lang="en-US" sz="1200" dirty="0">
                <a:latin typeface="Verdana" panose="020B0604030504040204" pitchFamily="34" charset="0"/>
                <a:ea typeface="Verdana" panose="020B0604030504040204" pitchFamily="34" charset="0"/>
              </a:rPr>
              <a:t>Virginia Tech</a:t>
            </a:r>
          </a:p>
          <a:p>
            <a:pPr marL="0" indent="0">
              <a:lnSpc>
                <a:spcPct val="100000"/>
              </a:lnSpc>
              <a:buNone/>
            </a:pPr>
            <a:r>
              <a:rPr lang="en-US" sz="1200" dirty="0">
                <a:latin typeface="Verdana" panose="020B0604030504040204" pitchFamily="34" charset="0"/>
                <a:ea typeface="Verdana" panose="020B0604030504040204" pitchFamily="34" charset="0"/>
              </a:rPr>
              <a:t>William &amp; Mary </a:t>
            </a:r>
          </a:p>
          <a:p>
            <a:pPr marL="0" indent="0">
              <a:lnSpc>
                <a:spcPct val="100000"/>
              </a:lnSpc>
              <a:buNone/>
            </a:pPr>
            <a:endParaRPr lang="en-US" sz="1200" dirty="0">
              <a:latin typeface="Verdana" panose="020B0604030504040204" pitchFamily="34" charset="0"/>
              <a:ea typeface="Verdana" panose="020B0604030504040204" pitchFamily="34" charset="0"/>
            </a:endParaRPr>
          </a:p>
          <a:p>
            <a:pPr marL="0" lvl="0" indent="0" algn="l" rtl="0">
              <a:spcBef>
                <a:spcPts val="0"/>
              </a:spcBef>
              <a:spcAft>
                <a:spcPts val="1200"/>
              </a:spcAft>
              <a:buNone/>
            </a:pPr>
            <a:r>
              <a:rPr lang="en-US" sz="1200" b="1" dirty="0">
                <a:latin typeface="Verdana" panose="020B0604030504040204" pitchFamily="34" charset="0"/>
                <a:ea typeface="Verdana" panose="020B0604030504040204" pitchFamily="34" charset="0"/>
              </a:rPr>
              <a:t>Public 4-Year</a:t>
            </a:r>
          </a:p>
          <a:p>
            <a:pPr marL="0" lvl="0" indent="0" algn="l" rtl="0">
              <a:lnSpc>
                <a:spcPct val="100000"/>
              </a:lnSpc>
              <a:spcBef>
                <a:spcPts val="0"/>
              </a:spcBef>
              <a:buNone/>
            </a:pPr>
            <a:r>
              <a:rPr lang="en-US" sz="1200" dirty="0">
                <a:latin typeface="Verdana" panose="020B0604030504040204" pitchFamily="34" charset="0"/>
                <a:ea typeface="Verdana" panose="020B0604030504040204" pitchFamily="34" charset="0"/>
              </a:rPr>
              <a:t>Longwood University</a:t>
            </a:r>
          </a:p>
          <a:p>
            <a:pPr marL="0" lvl="0" indent="0" algn="l" rtl="0">
              <a:lnSpc>
                <a:spcPct val="100000"/>
              </a:lnSpc>
              <a:spcBef>
                <a:spcPts val="0"/>
              </a:spcBef>
              <a:buNone/>
            </a:pPr>
            <a:r>
              <a:rPr lang="en-US" sz="1200" dirty="0">
                <a:latin typeface="Verdana" panose="020B0604030504040204" pitchFamily="34" charset="0"/>
                <a:ea typeface="Verdana" panose="020B0604030504040204" pitchFamily="34" charset="0"/>
              </a:rPr>
              <a:t>Norfolk State University</a:t>
            </a:r>
          </a:p>
          <a:p>
            <a:pPr marL="0" lvl="0" indent="0" algn="l" rtl="0">
              <a:lnSpc>
                <a:spcPct val="100000"/>
              </a:lnSpc>
              <a:spcBef>
                <a:spcPts val="0"/>
              </a:spcBef>
              <a:buNone/>
            </a:pPr>
            <a:r>
              <a:rPr lang="en-US" sz="1200" dirty="0">
                <a:latin typeface="Verdana" panose="020B0604030504040204" pitchFamily="34" charset="0"/>
                <a:ea typeface="Verdana" panose="020B0604030504040204" pitchFamily="34" charset="0"/>
              </a:rPr>
              <a:t>University of Mary Washington</a:t>
            </a:r>
          </a:p>
          <a:p>
            <a:pPr marL="0" lvl="0" indent="0" algn="l" rtl="0">
              <a:lnSpc>
                <a:spcPct val="100000"/>
              </a:lnSpc>
              <a:spcBef>
                <a:spcPts val="0"/>
              </a:spcBef>
              <a:buNone/>
            </a:pPr>
            <a:r>
              <a:rPr lang="en-US" sz="1200" dirty="0">
                <a:latin typeface="Verdana" panose="020B0604030504040204" pitchFamily="34" charset="0"/>
                <a:ea typeface="Verdana" panose="020B0604030504040204" pitchFamily="34" charset="0"/>
              </a:rPr>
              <a:t>University of Virginia, College at Wise </a:t>
            </a:r>
          </a:p>
          <a:p>
            <a:pPr marL="0" indent="0">
              <a:lnSpc>
                <a:spcPct val="100000"/>
              </a:lnSpc>
              <a:buNone/>
            </a:pPr>
            <a:endParaRPr lang="en-US" sz="1600" dirty="0"/>
          </a:p>
          <a:p>
            <a:pPr marL="0" indent="0">
              <a:lnSpc>
                <a:spcPct val="100000"/>
              </a:lnSpc>
              <a:buNone/>
            </a:pPr>
            <a:endParaRPr lang="en-US" dirty="0"/>
          </a:p>
        </p:txBody>
      </p:sp>
      <p:sp>
        <p:nvSpPr>
          <p:cNvPr id="113" name="Google Shape;113;p17"/>
          <p:cNvSpPr txBox="1">
            <a:spLocks noGrp="1"/>
          </p:cNvSpPr>
          <p:nvPr>
            <p:ph type="body" idx="2"/>
          </p:nvPr>
        </p:nvSpPr>
        <p:spPr>
          <a:xfrm>
            <a:off x="4985278" y="1541079"/>
            <a:ext cx="3774300" cy="2261100"/>
          </a:xfrm>
          <a:prstGeom prst="rect">
            <a:avLst/>
          </a:prstGeom>
        </p:spPr>
        <p:txBody>
          <a:bodyPr spcFirstLastPara="1" wrap="square" lIns="91425" tIns="91425" rIns="91425" bIns="91425" anchor="t" anchorCtr="0">
            <a:noAutofit/>
          </a:bodyPr>
          <a:lstStyle/>
          <a:p>
            <a:pPr marL="0" lvl="0" indent="0">
              <a:lnSpc>
                <a:spcPct val="100000"/>
              </a:lnSpc>
              <a:buNone/>
            </a:pPr>
            <a:r>
              <a:rPr lang="en-US" sz="1200" b="1" dirty="0">
                <a:latin typeface="Verdana" panose="020B0604030504040204" pitchFamily="34" charset="0"/>
                <a:ea typeface="Verdana" panose="020B0604030504040204" pitchFamily="34" charset="0"/>
              </a:rPr>
              <a:t>Private Non-Profit</a:t>
            </a:r>
          </a:p>
          <a:p>
            <a:pPr marL="0" lvl="0" indent="0">
              <a:lnSpc>
                <a:spcPct val="100000"/>
              </a:lnSpc>
              <a:buNone/>
            </a:pPr>
            <a:endParaRPr lang="en-US" sz="1200" dirty="0">
              <a:latin typeface="Verdana" panose="020B0604030504040204" pitchFamily="34" charset="0"/>
              <a:ea typeface="Verdana" panose="020B0604030504040204" pitchFamily="34" charset="0"/>
            </a:endParaRPr>
          </a:p>
          <a:p>
            <a:pPr marL="0" lvl="0" indent="0">
              <a:lnSpc>
                <a:spcPct val="100000"/>
              </a:lnSpc>
              <a:buNone/>
            </a:pPr>
            <a:r>
              <a:rPr lang="en-US" sz="1200" dirty="0">
                <a:latin typeface="Verdana" panose="020B0604030504040204" pitchFamily="34" charset="0"/>
                <a:ea typeface="Verdana" panose="020B0604030504040204" pitchFamily="34" charset="0"/>
              </a:rPr>
              <a:t>Bridgewater College</a:t>
            </a:r>
          </a:p>
          <a:p>
            <a:pPr marL="0" lvl="0" indent="0">
              <a:lnSpc>
                <a:spcPct val="100000"/>
              </a:lnSpc>
              <a:buNone/>
            </a:pPr>
            <a:r>
              <a:rPr lang="en-US" sz="1200" dirty="0">
                <a:latin typeface="Verdana" panose="020B0604030504040204" pitchFamily="34" charset="0"/>
                <a:ea typeface="Verdana" panose="020B0604030504040204" pitchFamily="34" charset="0"/>
              </a:rPr>
              <a:t>Eastern Mennonite University</a:t>
            </a:r>
          </a:p>
          <a:p>
            <a:pPr marL="0" lvl="0" indent="0">
              <a:lnSpc>
                <a:spcPct val="100000"/>
              </a:lnSpc>
              <a:buNone/>
            </a:pPr>
            <a:r>
              <a:rPr lang="en-US" sz="1200" dirty="0">
                <a:latin typeface="Verdana" panose="020B0604030504040204" pitchFamily="34" charset="0"/>
                <a:ea typeface="Verdana" panose="020B0604030504040204" pitchFamily="34" charset="0"/>
              </a:rPr>
              <a:t>Emory &amp; Henry University</a:t>
            </a:r>
          </a:p>
          <a:p>
            <a:pPr marL="0" lvl="0" indent="0">
              <a:lnSpc>
                <a:spcPct val="100000"/>
              </a:lnSpc>
              <a:buNone/>
            </a:pPr>
            <a:r>
              <a:rPr lang="en-US" sz="1200" dirty="0">
                <a:latin typeface="Verdana" panose="020B0604030504040204" pitchFamily="34" charset="0"/>
                <a:ea typeface="Verdana" panose="020B0604030504040204" pitchFamily="34" charset="0"/>
              </a:rPr>
              <a:t>Hollins University</a:t>
            </a:r>
          </a:p>
          <a:p>
            <a:pPr marL="0" lvl="0" indent="0">
              <a:lnSpc>
                <a:spcPct val="100000"/>
              </a:lnSpc>
              <a:buNone/>
            </a:pPr>
            <a:r>
              <a:rPr lang="en-US" sz="1200" dirty="0">
                <a:latin typeface="Verdana" panose="020B0604030504040204" pitchFamily="34" charset="0"/>
                <a:ea typeface="Verdana" panose="020B0604030504040204" pitchFamily="34" charset="0"/>
              </a:rPr>
              <a:t>Marymount University</a:t>
            </a:r>
          </a:p>
          <a:p>
            <a:pPr marL="0" lvl="0" indent="0">
              <a:lnSpc>
                <a:spcPct val="100000"/>
              </a:lnSpc>
              <a:buNone/>
            </a:pPr>
            <a:r>
              <a:rPr lang="en-US" sz="1200" dirty="0">
                <a:latin typeface="Verdana" panose="020B0604030504040204" pitchFamily="34" charset="0"/>
                <a:ea typeface="Verdana" panose="020B0604030504040204" pitchFamily="34" charset="0"/>
              </a:rPr>
              <a:t>Randolph College</a:t>
            </a:r>
          </a:p>
          <a:p>
            <a:pPr marL="0" lvl="0" indent="0">
              <a:lnSpc>
                <a:spcPct val="100000"/>
              </a:lnSpc>
              <a:buNone/>
            </a:pPr>
            <a:r>
              <a:rPr lang="en-US" sz="1200" dirty="0">
                <a:latin typeface="Verdana" panose="020B0604030504040204" pitchFamily="34" charset="0"/>
                <a:ea typeface="Verdana" panose="020B0604030504040204" pitchFamily="34" charset="0"/>
              </a:rPr>
              <a:t>Randolph-Macon College</a:t>
            </a:r>
          </a:p>
          <a:p>
            <a:pPr marL="0" lvl="0" indent="0">
              <a:lnSpc>
                <a:spcPct val="100000"/>
              </a:lnSpc>
              <a:buNone/>
            </a:pPr>
            <a:r>
              <a:rPr lang="en-US" sz="1200" dirty="0">
                <a:latin typeface="Verdana" panose="020B0604030504040204" pitchFamily="34" charset="0"/>
                <a:ea typeface="Verdana" panose="020B0604030504040204" pitchFamily="34" charset="0"/>
              </a:rPr>
              <a:t>Roanoke College</a:t>
            </a:r>
          </a:p>
          <a:p>
            <a:pPr marL="0" lvl="0" indent="0">
              <a:lnSpc>
                <a:spcPct val="100000"/>
              </a:lnSpc>
              <a:buNone/>
            </a:pPr>
            <a:r>
              <a:rPr lang="en-US" sz="1200" dirty="0">
                <a:latin typeface="Verdana" panose="020B0604030504040204" pitchFamily="34" charset="0"/>
                <a:ea typeface="Verdana" panose="020B0604030504040204" pitchFamily="34" charset="0"/>
              </a:rPr>
              <a:t>Shenandoah University</a:t>
            </a:r>
          </a:p>
          <a:p>
            <a:pPr marL="0" lvl="0" indent="0">
              <a:lnSpc>
                <a:spcPct val="100000"/>
              </a:lnSpc>
              <a:buNone/>
            </a:pPr>
            <a:r>
              <a:rPr lang="en-US" sz="1200" dirty="0">
                <a:latin typeface="Verdana" panose="020B0604030504040204" pitchFamily="34" charset="0"/>
                <a:ea typeface="Verdana" panose="020B0604030504040204" pitchFamily="34" charset="0"/>
              </a:rPr>
              <a:t>University of Lynchburg</a:t>
            </a:r>
          </a:p>
          <a:p>
            <a:pPr marL="0" lvl="0" indent="0" algn="l" rtl="0">
              <a:lnSpc>
                <a:spcPct val="100000"/>
              </a:lnSpc>
              <a:spcBef>
                <a:spcPts val="0"/>
              </a:spcBef>
              <a:buNone/>
            </a:pPr>
            <a:endParaRPr lang="en-US" sz="1600" dirty="0"/>
          </a:p>
          <a:p>
            <a:pPr marL="0" lvl="0" indent="0" algn="l" rtl="0">
              <a:spcBef>
                <a:spcPts val="0"/>
              </a:spcBef>
              <a:spcAft>
                <a:spcPts val="1200"/>
              </a:spcAft>
              <a:buNone/>
            </a:pPr>
            <a:endParaRPr lang="en-US" dirty="0"/>
          </a:p>
        </p:txBody>
      </p:sp>
      <p:sp>
        <p:nvSpPr>
          <p:cNvPr id="114" name="Google Shape;114;p17"/>
          <p:cNvSpPr txBox="1">
            <a:spLocks noGrp="1"/>
          </p:cNvSpPr>
          <p:nvPr>
            <p:ph type="title"/>
          </p:nvPr>
        </p:nvSpPr>
        <p:spPr>
          <a:xfrm>
            <a:off x="367100" y="369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Helvetica Neue"/>
              </a:rPr>
              <a:t>Participating Institutions 1</a:t>
            </a:r>
            <a:endParaRPr sz="2800" dirty="0">
              <a:latin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body" idx="1"/>
          </p:nvPr>
        </p:nvSpPr>
        <p:spPr>
          <a:xfrm>
            <a:off x="436563" y="1534502"/>
            <a:ext cx="3775075" cy="2262188"/>
          </a:xfrm>
        </p:spPr>
        <p:txBody>
          <a:bodyPr spcFirstLastPara="1" wrap="square" lIns="91425" tIns="91425" rIns="91425" bIns="91425" anchor="t" anchorCtr="0">
            <a:noAutofit/>
          </a:bodyPr>
          <a:lstStyle/>
          <a:p>
            <a:pPr marL="146050" indent="0">
              <a:buNone/>
            </a:pPr>
            <a:r>
              <a:rPr lang="en-US" sz="1200" b="1" dirty="0">
                <a:latin typeface="Verdana" panose="020B0604030504040204" pitchFamily="34" charset="0"/>
                <a:ea typeface="Verdana" panose="020B0604030504040204" pitchFamily="34" charset="0"/>
              </a:rPr>
              <a:t>Public 2-Year</a:t>
            </a:r>
          </a:p>
          <a:p>
            <a:pPr marL="146050" indent="0">
              <a:buNone/>
            </a:pPr>
            <a:endParaRPr lang="en-US" sz="1200" dirty="0">
              <a:latin typeface="Verdana" panose="020B0604030504040204" pitchFamily="34" charset="0"/>
              <a:ea typeface="Verdana" panose="020B0604030504040204" pitchFamily="34" charset="0"/>
            </a:endParaRPr>
          </a:p>
          <a:p>
            <a:pPr marL="146050" indent="0">
              <a:buNone/>
            </a:pPr>
            <a:r>
              <a:rPr lang="en-US" sz="1200" dirty="0">
                <a:latin typeface="Verdana" panose="020B0604030504040204" pitchFamily="34" charset="0"/>
                <a:ea typeface="Verdana" panose="020B0604030504040204" pitchFamily="34" charset="0"/>
              </a:rPr>
              <a:t>Blue Ridge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Brightpoint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Central Virginia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Eastern Shore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Germanna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J. Sargeant Reynolds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Mountain Empire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Mountain Gateway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New River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Patrick &amp; Henry Community College</a:t>
            </a:r>
            <a:br>
              <a:rPr lang="en-US" dirty="0"/>
            </a:br>
            <a:endParaRPr lang="en-US" dirty="0"/>
          </a:p>
        </p:txBody>
      </p:sp>
      <p:sp>
        <p:nvSpPr>
          <p:cNvPr id="113" name="Google Shape;113;p17"/>
          <p:cNvSpPr txBox="1">
            <a:spLocks noGrp="1"/>
          </p:cNvSpPr>
          <p:nvPr>
            <p:ph type="body" idx="2"/>
          </p:nvPr>
        </p:nvSpPr>
        <p:spPr>
          <a:xfrm>
            <a:off x="4932364" y="1536090"/>
            <a:ext cx="3775075" cy="2260600"/>
          </a:xfrm>
        </p:spPr>
        <p:txBody>
          <a:bodyPr spcFirstLastPara="1" wrap="square" lIns="91425" tIns="91425" rIns="91425" bIns="91425" anchor="t" anchorCtr="0">
            <a:noAutofit/>
          </a:bodyPr>
          <a:lstStyle/>
          <a:p>
            <a:pPr marL="146050" lvl="0" indent="0">
              <a:buNone/>
            </a:pPr>
            <a:r>
              <a:rPr lang="en-US" sz="1200" b="1" dirty="0">
                <a:latin typeface="Verdana" panose="020B0604030504040204" pitchFamily="34" charset="0"/>
                <a:ea typeface="Verdana" panose="020B0604030504040204" pitchFamily="34" charset="0"/>
              </a:rPr>
              <a:t>Cont.</a:t>
            </a:r>
          </a:p>
          <a:p>
            <a:pPr marL="146050" lvl="0" indent="0">
              <a:buNone/>
            </a:pPr>
            <a:endParaRPr lang="en-US" sz="1200" b="1" dirty="0">
              <a:latin typeface="Verdana" panose="020B0604030504040204" pitchFamily="34" charset="0"/>
              <a:ea typeface="Verdana" panose="020B0604030504040204" pitchFamily="34" charset="0"/>
            </a:endParaRPr>
          </a:p>
          <a:p>
            <a:pPr marL="146050" lvl="0" indent="0">
              <a:buNone/>
            </a:pPr>
            <a:r>
              <a:rPr lang="en-US" sz="1200" dirty="0">
                <a:latin typeface="Verdana" panose="020B0604030504040204" pitchFamily="34" charset="0"/>
                <a:ea typeface="Verdana" panose="020B0604030504040204" pitchFamily="34" charset="0"/>
              </a:rPr>
              <a:t>Piedmont Virginia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Southside Virginia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Southwest Virginia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Tidewater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Virginia Highlands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Virginia Peninsula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Virginia Western Community College</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Wytheville Community College </a:t>
            </a:r>
          </a:p>
        </p:txBody>
      </p:sp>
      <p:sp>
        <p:nvSpPr>
          <p:cNvPr id="114" name="Google Shape;114;p17"/>
          <p:cNvSpPr txBox="1">
            <a:spLocks noGrp="1"/>
          </p:cNvSpPr>
          <p:nvPr>
            <p:ph type="title"/>
          </p:nvPr>
        </p:nvSpPr>
        <p:spPr>
          <a:xfrm>
            <a:off x="367100" y="369050"/>
            <a:ext cx="7688700" cy="535200"/>
          </a:xfrm>
        </p:spPr>
        <p:txBody>
          <a:bodyPr spcFirstLastPara="1" wrap="square" lIns="91425" tIns="91425" rIns="91425" bIns="91425" anchor="t" anchorCtr="0">
            <a:noAutofit/>
          </a:bodyPr>
          <a:lstStyle/>
          <a:p>
            <a:pPr lvl="0"/>
            <a:r>
              <a:rPr lang="en-US" sz="2800" dirty="0">
                <a:latin typeface="Helvetica Neue"/>
              </a:rPr>
              <a:t>Participating Institutions 2</a:t>
            </a:r>
          </a:p>
        </p:txBody>
      </p:sp>
    </p:spTree>
    <p:extLst>
      <p:ext uri="{BB962C8B-B14F-4D97-AF65-F5344CB8AC3E}">
        <p14:creationId xmlns:p14="http://schemas.microsoft.com/office/powerpoint/2010/main" val="3676185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body" idx="1"/>
          </p:nvPr>
        </p:nvSpPr>
        <p:spPr>
          <a:xfrm>
            <a:off x="361034" y="1441200"/>
            <a:ext cx="4003148" cy="2261100"/>
          </a:xfrm>
        </p:spPr>
        <p:txBody>
          <a:bodyPr spcFirstLastPara="1" wrap="square" lIns="91425" tIns="91425" rIns="91425" bIns="91425" anchor="t" anchorCtr="0">
            <a:noAutofit/>
          </a:bodyPr>
          <a:lstStyle/>
          <a:p>
            <a:pPr marL="146050" indent="0">
              <a:buNone/>
            </a:pPr>
            <a:r>
              <a:rPr lang="en-US" sz="1200" b="1" dirty="0">
                <a:latin typeface="Verdana" panose="020B0604030504040204" pitchFamily="34" charset="0"/>
                <a:ea typeface="Verdana" panose="020B0604030504040204" pitchFamily="34" charset="0"/>
              </a:rPr>
              <a:t>Virginia Course Materials Survey Review/Revise Working Group</a:t>
            </a:r>
          </a:p>
          <a:p>
            <a:pPr marL="146050" indent="0">
              <a:buNone/>
            </a:pPr>
            <a:endParaRPr lang="en-US" sz="1200" dirty="0">
              <a:latin typeface="Verdana" panose="020B0604030504040204" pitchFamily="34" charset="0"/>
              <a:ea typeface="Verdana" panose="020B0604030504040204" pitchFamily="34" charset="0"/>
            </a:endParaRPr>
          </a:p>
          <a:p>
            <a:pPr marL="146050" indent="0">
              <a:buNone/>
            </a:pPr>
            <a:r>
              <a:rPr lang="en-US" sz="1100" dirty="0">
                <a:latin typeface="Verdana" panose="020B0604030504040204" pitchFamily="34" charset="0"/>
                <a:ea typeface="Verdana" panose="020B0604030504040204" pitchFamily="34" charset="0"/>
              </a:rPr>
              <a:t>Karen Centeno-Casillas (formerly Virginia Military Institute)</a:t>
            </a:r>
          </a:p>
          <a:p>
            <a:pPr marL="146050" indent="0">
              <a:buNone/>
            </a:pPr>
            <a:r>
              <a:rPr lang="en-US" sz="1100" dirty="0">
                <a:latin typeface="Verdana" panose="020B0604030504040204" pitchFamily="34" charset="0"/>
                <a:ea typeface="Verdana" panose="020B0604030504040204" pitchFamily="34" charset="0"/>
              </a:rPr>
              <a:t>Abbey Childs (Virginia Commonwealth University)</a:t>
            </a:r>
          </a:p>
          <a:p>
            <a:pPr marL="146050" indent="0">
              <a:buNone/>
            </a:pPr>
            <a:r>
              <a:rPr lang="en-US" sz="1100" dirty="0">
                <a:latin typeface="Verdana" panose="020B0604030504040204" pitchFamily="34" charset="0"/>
                <a:ea typeface="Verdana" panose="020B0604030504040204" pitchFamily="34" charset="0"/>
              </a:rPr>
              <a:t>Nancy Falciani-White (Randolph-Macon College)</a:t>
            </a:r>
          </a:p>
          <a:p>
            <a:pPr marL="146050" indent="0">
              <a:buNone/>
            </a:pPr>
            <a:r>
              <a:rPr lang="en-US" sz="1100" dirty="0">
                <a:latin typeface="Verdana" panose="020B0604030504040204" pitchFamily="34" charset="0"/>
                <a:ea typeface="Verdana" panose="020B0604030504040204" pitchFamily="34" charset="0"/>
              </a:rPr>
              <a:t>Mary Hanlin (Tidewater Community College)</a:t>
            </a:r>
          </a:p>
          <a:p>
            <a:pPr marL="146050" indent="0">
              <a:buNone/>
            </a:pPr>
            <a:r>
              <a:rPr lang="en-US" sz="1100" dirty="0">
                <a:latin typeface="Verdana" panose="020B0604030504040204" pitchFamily="34" charset="0"/>
                <a:ea typeface="Verdana" panose="020B0604030504040204" pitchFamily="34" charset="0"/>
              </a:rPr>
              <a:t>Isaac Needell (Norfolk State University)</a:t>
            </a:r>
          </a:p>
          <a:p>
            <a:pPr marL="146050" indent="0">
              <a:buNone/>
            </a:pPr>
            <a:r>
              <a:rPr lang="en-US" sz="1100" dirty="0">
                <a:latin typeface="Verdana" panose="020B0604030504040204" pitchFamily="34" charset="0"/>
                <a:ea typeface="Verdana" panose="020B0604030504040204" pitchFamily="34" charset="0"/>
              </a:rPr>
              <a:t>Jeff Prater (Northern Virginia Community College)</a:t>
            </a:r>
          </a:p>
          <a:p>
            <a:pPr marL="146050" indent="0">
              <a:buNone/>
            </a:pPr>
            <a:r>
              <a:rPr lang="en-US" sz="1100" dirty="0">
                <a:latin typeface="Verdana" panose="020B0604030504040204" pitchFamily="34" charset="0"/>
                <a:ea typeface="Verdana" panose="020B0604030504040204" pitchFamily="34" charset="0"/>
              </a:rPr>
              <a:t>Monica Lee Rogers (James Madison University)</a:t>
            </a:r>
          </a:p>
          <a:p>
            <a:pPr marL="146050" indent="0">
              <a:buNone/>
            </a:pPr>
            <a:r>
              <a:rPr lang="en-US" sz="1100" dirty="0">
                <a:latin typeface="Verdana" panose="020B0604030504040204" pitchFamily="34" charset="0"/>
                <a:ea typeface="Verdana" panose="020B0604030504040204" pitchFamily="34" charset="0"/>
              </a:rPr>
              <a:t>Sophie Rondeau (VIVA)</a:t>
            </a:r>
          </a:p>
          <a:p>
            <a:pPr marL="146050" indent="0">
              <a:buNone/>
            </a:pPr>
            <a:r>
              <a:rPr lang="en-US" sz="1100" dirty="0">
                <a:latin typeface="Verdana" panose="020B0604030504040204" pitchFamily="34" charset="0"/>
                <a:ea typeface="Verdana" panose="020B0604030504040204" pitchFamily="34" charset="0"/>
              </a:rPr>
              <a:t>Jeff Seaman, PhD (Bay View Analytics)</a:t>
            </a:r>
          </a:p>
          <a:p>
            <a:pPr marL="146050" indent="0">
              <a:buNone/>
            </a:pPr>
            <a:r>
              <a:rPr lang="en-US" sz="1100" dirty="0">
                <a:latin typeface="Verdana" panose="020B0604030504040204" pitchFamily="34" charset="0"/>
                <a:ea typeface="Verdana" panose="020B0604030504040204" pitchFamily="34" charset="0"/>
              </a:rPr>
              <a:t>Julia E. Seaman, PhD (Bay View Analytics)</a:t>
            </a:r>
          </a:p>
          <a:p>
            <a:pPr marL="146050" indent="0">
              <a:buNone/>
            </a:pPr>
            <a:endParaRPr lang="en-US" sz="1200" dirty="0"/>
          </a:p>
          <a:p>
            <a:pPr marL="146050" indent="0">
              <a:buNone/>
            </a:pPr>
            <a:br>
              <a:rPr lang="en-US" dirty="0"/>
            </a:br>
            <a:endParaRPr lang="en-US" dirty="0"/>
          </a:p>
        </p:txBody>
      </p:sp>
      <p:sp>
        <p:nvSpPr>
          <p:cNvPr id="113" name="Google Shape;113;p17"/>
          <p:cNvSpPr txBox="1">
            <a:spLocks noGrp="1"/>
          </p:cNvSpPr>
          <p:nvPr>
            <p:ph type="body" idx="2"/>
          </p:nvPr>
        </p:nvSpPr>
        <p:spPr>
          <a:xfrm>
            <a:off x="4779820" y="1495580"/>
            <a:ext cx="3774300" cy="2261100"/>
          </a:xfrm>
        </p:spPr>
        <p:txBody>
          <a:bodyPr spcFirstLastPara="1" wrap="square" lIns="91425" tIns="91425" rIns="91425" bIns="91425" anchor="t" anchorCtr="0">
            <a:noAutofit/>
          </a:bodyPr>
          <a:lstStyle/>
          <a:p>
            <a:pPr marL="146050" lvl="0" indent="0">
              <a:buNone/>
            </a:pPr>
            <a:r>
              <a:rPr lang="en-US" b="1" dirty="0">
                <a:latin typeface="Verdana" panose="020B0604030504040204" pitchFamily="34" charset="0"/>
                <a:ea typeface="Verdana" panose="020B0604030504040204" pitchFamily="34" charset="0"/>
              </a:rPr>
              <a:t>Additional gratitude extended to:</a:t>
            </a:r>
          </a:p>
          <a:p>
            <a:pPr marL="146050" lvl="0" indent="0">
              <a:buNone/>
            </a:pPr>
            <a:endParaRPr lang="en-US" sz="1200" dirty="0">
              <a:latin typeface="Verdana" panose="020B0604030504040204" pitchFamily="34" charset="0"/>
              <a:ea typeface="Verdana" panose="020B0604030504040204" pitchFamily="34" charset="0"/>
            </a:endParaRPr>
          </a:p>
          <a:p>
            <a:pPr marL="146050" lvl="0" indent="0">
              <a:buNone/>
            </a:pPr>
            <a:r>
              <a:rPr lang="en-US" sz="1100" dirty="0">
                <a:latin typeface="Verdana" panose="020B0604030504040204" pitchFamily="34" charset="0"/>
                <a:ea typeface="Verdana" panose="020B0604030504040204" pitchFamily="34" charset="0"/>
              </a:rPr>
              <a:t>Micol Hutchinson, PhD, Interim Assistant Vice Chancellor for Policy and Instructional Support Services, Virginia Community College System</a:t>
            </a:r>
          </a:p>
          <a:p>
            <a:pPr marL="146050" lvl="0" indent="0">
              <a:buNone/>
            </a:pPr>
            <a:endParaRPr lang="en-US" sz="1100" dirty="0">
              <a:latin typeface="Verdana" panose="020B0604030504040204" pitchFamily="34" charset="0"/>
              <a:ea typeface="Verdana" panose="020B0604030504040204" pitchFamily="34" charset="0"/>
            </a:endParaRPr>
          </a:p>
          <a:p>
            <a:pPr marL="146050" lvl="0" indent="0">
              <a:buNone/>
            </a:pPr>
            <a:r>
              <a:rPr lang="en-US" sz="1100" dirty="0">
                <a:latin typeface="Verdana" panose="020B0604030504040204" pitchFamily="34" charset="0"/>
                <a:ea typeface="Verdana" panose="020B0604030504040204" pitchFamily="34" charset="0"/>
              </a:rPr>
              <a:t>Steve Litherland, Associate Vice President for Libraries, Tidewater Community College</a:t>
            </a:r>
          </a:p>
          <a:p>
            <a:pPr marL="146050" lvl="0" indent="0">
              <a:buNone/>
            </a:pPr>
            <a:endParaRPr lang="en-US" sz="1100" dirty="0">
              <a:latin typeface="Verdana" panose="020B0604030504040204" pitchFamily="34" charset="0"/>
              <a:ea typeface="Verdana" panose="020B0604030504040204" pitchFamily="34" charset="0"/>
            </a:endParaRPr>
          </a:p>
          <a:p>
            <a:pPr marL="146050" lvl="0" indent="0">
              <a:buNone/>
            </a:pPr>
            <a:r>
              <a:rPr lang="en-US" sz="1100" dirty="0">
                <a:latin typeface="Verdana" panose="020B0604030504040204" pitchFamily="34" charset="0"/>
                <a:ea typeface="Verdana" panose="020B0604030504040204" pitchFamily="34" charset="0"/>
              </a:rPr>
              <a:t>All member institutions that participated in the survey. </a:t>
            </a:r>
          </a:p>
        </p:txBody>
      </p:sp>
      <p:sp>
        <p:nvSpPr>
          <p:cNvPr id="114" name="Google Shape;114;p17"/>
          <p:cNvSpPr txBox="1">
            <a:spLocks noGrp="1"/>
          </p:cNvSpPr>
          <p:nvPr>
            <p:ph type="title"/>
          </p:nvPr>
        </p:nvSpPr>
        <p:spPr/>
        <p:txBody>
          <a:bodyPr spcFirstLastPara="1" wrap="square" lIns="91425" tIns="91425" rIns="91425" bIns="91425" anchor="t" anchorCtr="0">
            <a:noAutofit/>
          </a:bodyPr>
          <a:lstStyle/>
          <a:p>
            <a:pPr lvl="0"/>
            <a:r>
              <a:rPr lang="en-US" sz="2800" dirty="0">
                <a:latin typeface="Helvetica Neue"/>
              </a:rPr>
              <a:t>Acknowledgements</a:t>
            </a:r>
          </a:p>
        </p:txBody>
      </p:sp>
      <p:pic>
        <p:nvPicPr>
          <p:cNvPr id="9" name="Picture 8">
            <a:extLst>
              <a:ext uri="{FF2B5EF4-FFF2-40B4-BE49-F238E27FC236}">
                <a16:creationId xmlns:a16="http://schemas.microsoft.com/office/drawing/2014/main" id="{469C7F31-F6D7-4BF5-ABBF-03D8DBD9BC09}"/>
              </a:ext>
            </a:extLst>
          </p:cNvPr>
          <p:cNvPicPr>
            <a:picLocks noChangeAspect="1"/>
          </p:cNvPicPr>
          <p:nvPr/>
        </p:nvPicPr>
        <p:blipFill>
          <a:blip r:embed="rId3">
            <a:duotone>
              <a:prstClr val="black"/>
              <a:schemeClr val="accent3">
                <a:tint val="45000"/>
                <a:satMod val="400000"/>
              </a:schemeClr>
            </a:duotone>
          </a:blip>
          <a:stretch>
            <a:fillRect/>
          </a:stretch>
        </p:blipFill>
        <p:spPr>
          <a:xfrm>
            <a:off x="7371778" y="127010"/>
            <a:ext cx="1693392" cy="1554480"/>
          </a:xfrm>
          <a:prstGeom prst="rect">
            <a:avLst/>
          </a:prstGeom>
        </p:spPr>
      </p:pic>
    </p:spTree>
    <p:extLst>
      <p:ext uri="{BB962C8B-B14F-4D97-AF65-F5344CB8AC3E}">
        <p14:creationId xmlns:p14="http://schemas.microsoft.com/office/powerpoint/2010/main" val="4047189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D05F-EF93-46BE-AF90-9195C602BE71}"/>
              </a:ext>
            </a:extLst>
          </p:cNvPr>
          <p:cNvSpPr>
            <a:spLocks noGrp="1"/>
          </p:cNvSpPr>
          <p:nvPr>
            <p:ph type="ctrTitle"/>
          </p:nvPr>
        </p:nvSpPr>
        <p:spPr>
          <a:xfrm>
            <a:off x="284865" y="1922468"/>
            <a:ext cx="5363100" cy="1664700"/>
          </a:xfrm>
        </p:spPr>
        <p:txBody>
          <a:bodyPr>
            <a:noAutofit/>
          </a:bodyPr>
          <a:lstStyle/>
          <a:p>
            <a:r>
              <a:rPr lang="en-US" sz="4400" dirty="0">
                <a:latin typeface="Helvetica Neue"/>
              </a:rPr>
              <a:t>Thank you!</a:t>
            </a:r>
            <a:br>
              <a:rPr lang="en-US" sz="2400" dirty="0"/>
            </a:br>
            <a:endParaRPr lang="en-US" sz="2400" b="0" dirty="0">
              <a:latin typeface="Helvetica Neue"/>
              <a:ea typeface="Verdana" panose="020B0604030504040204" pitchFamily="34" charset="0"/>
            </a:endParaRPr>
          </a:p>
        </p:txBody>
      </p:sp>
      <p:sp>
        <p:nvSpPr>
          <p:cNvPr id="3" name="Subtitle 2">
            <a:extLst>
              <a:ext uri="{FF2B5EF4-FFF2-40B4-BE49-F238E27FC236}">
                <a16:creationId xmlns:a16="http://schemas.microsoft.com/office/drawing/2014/main" id="{3616AD86-4050-482D-B35E-3EE1141C46F5}"/>
              </a:ext>
            </a:extLst>
          </p:cNvPr>
          <p:cNvSpPr>
            <a:spLocks noGrp="1"/>
          </p:cNvSpPr>
          <p:nvPr>
            <p:ph type="subTitle" idx="1"/>
          </p:nvPr>
        </p:nvSpPr>
        <p:spPr>
          <a:xfrm>
            <a:off x="284865" y="4070272"/>
            <a:ext cx="5262000" cy="541200"/>
          </a:xfrm>
        </p:spPr>
        <p:txBody>
          <a:bodyPr>
            <a:normAutofit/>
          </a:bodyPr>
          <a:lstStyle/>
          <a:p>
            <a:r>
              <a:rPr lang="en-US" sz="1800" dirty="0">
                <a:latin typeface="Verdana" panose="020B0604030504040204" pitchFamily="34" charset="0"/>
                <a:ea typeface="Verdana" panose="020B0604030504040204" pitchFamily="34" charset="0"/>
              </a:rPr>
              <a:t>vivalib.org</a:t>
            </a:r>
          </a:p>
        </p:txBody>
      </p:sp>
      <p:pic>
        <p:nvPicPr>
          <p:cNvPr id="4" name="Picture 2">
            <a:extLst>
              <a:ext uri="{FF2B5EF4-FFF2-40B4-BE49-F238E27FC236}">
                <a16:creationId xmlns:a16="http://schemas.microsoft.com/office/drawing/2014/main" id="{E1336046-536D-46CC-AAA3-566CB89CE75E}"/>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7130374" y="3348479"/>
            <a:ext cx="1839079" cy="1665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07F2C98-624A-485E-B43F-A3CFFF7DA072}"/>
              </a:ext>
            </a:extLst>
          </p:cNvPr>
          <p:cNvPicPr>
            <a:picLocks noChangeAspect="1"/>
          </p:cNvPicPr>
          <p:nvPr/>
        </p:nvPicPr>
        <p:blipFill>
          <a:blip r:embed="rId4"/>
          <a:stretch>
            <a:fillRect/>
          </a:stretch>
        </p:blipFill>
        <p:spPr>
          <a:xfrm>
            <a:off x="435776" y="3587168"/>
            <a:ext cx="1227411" cy="429442"/>
          </a:xfrm>
          <a:prstGeom prst="rect">
            <a:avLst/>
          </a:prstGeom>
        </p:spPr>
      </p:pic>
      <p:sp>
        <p:nvSpPr>
          <p:cNvPr id="7" name="TextBox 6">
            <a:extLst>
              <a:ext uri="{FF2B5EF4-FFF2-40B4-BE49-F238E27FC236}">
                <a16:creationId xmlns:a16="http://schemas.microsoft.com/office/drawing/2014/main" id="{03F6264F-F716-4B32-B633-B2D9816FA793}"/>
              </a:ext>
            </a:extLst>
          </p:cNvPr>
          <p:cNvSpPr txBox="1"/>
          <p:nvPr/>
        </p:nvSpPr>
        <p:spPr>
          <a:xfrm>
            <a:off x="1663187" y="3521547"/>
            <a:ext cx="5724749" cy="577081"/>
          </a:xfrm>
          <a:prstGeom prst="rect">
            <a:avLst/>
          </a:prstGeom>
          <a:noFill/>
        </p:spPr>
        <p:txBody>
          <a:bodyPr wrap="square" rtlCol="0">
            <a:spAutoFit/>
          </a:bodyPr>
          <a:lstStyle/>
          <a:p>
            <a:r>
              <a:rPr lang="en-US" sz="1050" dirty="0">
                <a:latin typeface="Verdana" panose="020B0604030504040204" pitchFamily="34" charset="0"/>
                <a:ea typeface="Verdana" panose="020B0604030504040204" pitchFamily="34" charset="0"/>
              </a:rPr>
              <a:t>Virginia Course Materials Survey, 2025: Key Findings. VIVA &amp; Bay View Analytics is released under a Creative Commons Attribution-</a:t>
            </a:r>
            <a:r>
              <a:rPr lang="en-US" sz="1050" dirty="0" err="1">
                <a:latin typeface="Verdana" panose="020B0604030504040204" pitchFamily="34" charset="0"/>
                <a:ea typeface="Verdana" panose="020B0604030504040204" pitchFamily="34" charset="0"/>
              </a:rPr>
              <a:t>NonCommercial</a:t>
            </a:r>
            <a:r>
              <a:rPr lang="en-US" sz="1050" dirty="0">
                <a:latin typeface="Verdana" panose="020B0604030504040204" pitchFamily="34" charset="0"/>
                <a:ea typeface="Verdana" panose="020B0604030504040204" pitchFamily="34" charset="0"/>
              </a:rPr>
              <a:t> 4.0 International (CC BY-NC 4.0).</a:t>
            </a:r>
          </a:p>
        </p:txBody>
      </p:sp>
    </p:spTree>
    <p:extLst>
      <p:ext uri="{BB962C8B-B14F-4D97-AF65-F5344CB8AC3E}">
        <p14:creationId xmlns:p14="http://schemas.microsoft.com/office/powerpoint/2010/main" val="128719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F2BA-C11E-49F0-9688-0477E83878A6}"/>
              </a:ext>
            </a:extLst>
          </p:cNvPr>
          <p:cNvSpPr>
            <a:spLocks noGrp="1"/>
          </p:cNvSpPr>
          <p:nvPr>
            <p:ph type="title"/>
          </p:nvPr>
        </p:nvSpPr>
        <p:spPr/>
        <p:txBody>
          <a:bodyPr>
            <a:noAutofit/>
          </a:bodyPr>
          <a:lstStyle/>
          <a:p>
            <a:r>
              <a:rPr lang="en-US" sz="2800" dirty="0">
                <a:latin typeface="Helvetica Neue"/>
              </a:rPr>
              <a:t>Previous Study</a:t>
            </a:r>
          </a:p>
        </p:txBody>
      </p:sp>
      <p:sp>
        <p:nvSpPr>
          <p:cNvPr id="3" name="Text Placeholder 2">
            <a:extLst>
              <a:ext uri="{FF2B5EF4-FFF2-40B4-BE49-F238E27FC236}">
                <a16:creationId xmlns:a16="http://schemas.microsoft.com/office/drawing/2014/main" id="{6DD5DFD0-F054-4E5E-81A0-CEA548EAC28A}"/>
              </a:ext>
            </a:extLst>
          </p:cNvPr>
          <p:cNvSpPr>
            <a:spLocks noGrp="1"/>
          </p:cNvSpPr>
          <p:nvPr>
            <p:ph type="body" idx="1"/>
          </p:nvPr>
        </p:nvSpPr>
        <p:spPr/>
        <p:txBody>
          <a:bodyPr>
            <a:normAutofit fontScale="92500" lnSpcReduction="10000"/>
          </a:bodyPr>
          <a:lstStyle/>
          <a:p>
            <a:r>
              <a:rPr lang="en-US" sz="1800" dirty="0">
                <a:latin typeface="Verdana" panose="020B0604030504040204" pitchFamily="34" charset="0"/>
                <a:ea typeface="Verdana" panose="020B0604030504040204" pitchFamily="34" charset="0"/>
              </a:rPr>
              <a:t>First Virginia Course Materials Survey, 2021</a:t>
            </a:r>
          </a:p>
          <a:p>
            <a:pPr lvl="1"/>
            <a:r>
              <a:rPr lang="en-US" sz="1600" dirty="0">
                <a:latin typeface="Verdana" panose="020B0604030504040204" pitchFamily="34" charset="0"/>
                <a:ea typeface="Verdana" panose="020B0604030504040204" pitchFamily="34" charset="0"/>
              </a:rPr>
              <a:t>October 1 to December 31, 2021</a:t>
            </a:r>
          </a:p>
          <a:p>
            <a:pPr lvl="1"/>
            <a:r>
              <a:rPr lang="en-US" sz="1600" dirty="0">
                <a:latin typeface="Verdana" panose="020B0604030504040204" pitchFamily="34" charset="0"/>
                <a:ea typeface="Verdana" panose="020B0604030504040204" pitchFamily="34" charset="0"/>
              </a:rPr>
              <a:t>5,632 valid responses</a:t>
            </a:r>
          </a:p>
          <a:p>
            <a:r>
              <a:rPr lang="en-US" sz="1800" dirty="0">
                <a:latin typeface="Verdana" panose="020B0604030504040204" pitchFamily="34" charset="0"/>
                <a:ea typeface="Verdana" panose="020B0604030504040204" pitchFamily="34" charset="0"/>
              </a:rPr>
              <a:t>41 VIVA participating institutions</a:t>
            </a:r>
          </a:p>
          <a:p>
            <a:pPr lvl="1"/>
            <a:r>
              <a:rPr lang="en-US" sz="1600" dirty="0">
                <a:latin typeface="Verdana" panose="020B0604030504040204" pitchFamily="34" charset="0"/>
                <a:ea typeface="Verdana" panose="020B0604030504040204" pitchFamily="34" charset="0"/>
              </a:rPr>
              <a:t>public doctoral</a:t>
            </a:r>
          </a:p>
          <a:p>
            <a:pPr lvl="2"/>
            <a:r>
              <a:rPr lang="en-US" sz="1500" dirty="0">
                <a:latin typeface="Verdana" panose="020B0604030504040204" pitchFamily="34" charset="0"/>
                <a:ea typeface="Verdana" panose="020B0604030504040204" pitchFamily="34" charset="0"/>
              </a:rPr>
              <a:t>3,296 responses</a:t>
            </a:r>
          </a:p>
          <a:p>
            <a:pPr lvl="1"/>
            <a:r>
              <a:rPr lang="en-US" sz="1600" dirty="0">
                <a:latin typeface="Verdana" panose="020B0604030504040204" pitchFamily="34" charset="0"/>
                <a:ea typeface="Verdana" panose="020B0604030504040204" pitchFamily="34" charset="0"/>
              </a:rPr>
              <a:t>public four-year</a:t>
            </a:r>
          </a:p>
          <a:p>
            <a:pPr lvl="2"/>
            <a:r>
              <a:rPr lang="en-US" sz="1500" dirty="0">
                <a:latin typeface="Verdana" panose="020B0604030504040204" pitchFamily="34" charset="0"/>
                <a:ea typeface="Verdana" panose="020B0604030504040204" pitchFamily="34" charset="0"/>
              </a:rPr>
              <a:t>703 responses</a:t>
            </a:r>
          </a:p>
          <a:p>
            <a:pPr lvl="1"/>
            <a:r>
              <a:rPr lang="en-US" sz="1600" dirty="0">
                <a:latin typeface="Verdana" panose="020B0604030504040204" pitchFamily="34" charset="0"/>
                <a:ea typeface="Verdana" panose="020B0604030504040204" pitchFamily="34" charset="0"/>
              </a:rPr>
              <a:t>public two-year</a:t>
            </a:r>
          </a:p>
          <a:p>
            <a:pPr lvl="2"/>
            <a:r>
              <a:rPr lang="en-US" sz="1500" dirty="0">
                <a:latin typeface="Verdana" panose="020B0604030504040204" pitchFamily="34" charset="0"/>
                <a:ea typeface="Verdana" panose="020B0604030504040204" pitchFamily="34" charset="0"/>
              </a:rPr>
              <a:t>829 responses</a:t>
            </a:r>
          </a:p>
          <a:p>
            <a:pPr lvl="1"/>
            <a:r>
              <a:rPr lang="en-US" sz="1600" dirty="0">
                <a:latin typeface="Verdana" panose="020B0604030504040204" pitchFamily="34" charset="0"/>
                <a:ea typeface="Verdana" panose="020B0604030504040204" pitchFamily="34" charset="0"/>
              </a:rPr>
              <a:t>private non-profit</a:t>
            </a:r>
          </a:p>
          <a:p>
            <a:pPr lvl="2"/>
            <a:r>
              <a:rPr lang="en-US" sz="1500" dirty="0">
                <a:latin typeface="Verdana" panose="020B0604030504040204" pitchFamily="34" charset="0"/>
                <a:ea typeface="Verdana" panose="020B0604030504040204" pitchFamily="34" charset="0"/>
              </a:rPr>
              <a:t>804 responses</a:t>
            </a:r>
          </a:p>
          <a:p>
            <a:pPr lvl="1"/>
            <a:endParaRPr lang="en-US" sz="1600" dirty="0">
              <a:latin typeface="Verdana" panose="020B0604030504040204" pitchFamily="34" charset="0"/>
              <a:ea typeface="Verdana" panose="020B0604030504040204" pitchFamily="34" charset="0"/>
            </a:endParaRPr>
          </a:p>
          <a:p>
            <a:pPr lvl="1"/>
            <a:endParaRPr lang="en-US" dirty="0"/>
          </a:p>
          <a:p>
            <a:pPr lvl="1"/>
            <a:endParaRPr lang="en-US" dirty="0"/>
          </a:p>
        </p:txBody>
      </p:sp>
      <p:pic>
        <p:nvPicPr>
          <p:cNvPr id="7" name="Picture 6">
            <a:extLst>
              <a:ext uri="{FF2B5EF4-FFF2-40B4-BE49-F238E27FC236}">
                <a16:creationId xmlns:a16="http://schemas.microsoft.com/office/drawing/2014/main" id="{6BE50880-D2E5-4DFF-9957-CF0245872CEC}"/>
              </a:ext>
            </a:extLst>
          </p:cNvPr>
          <p:cNvPicPr>
            <a:picLocks noChangeAspect="1"/>
          </p:cNvPicPr>
          <p:nvPr/>
        </p:nvPicPr>
        <p:blipFill>
          <a:blip r:embed="rId3">
            <a:duotone>
              <a:schemeClr val="accent1">
                <a:shade val="45000"/>
                <a:satMod val="135000"/>
              </a:schemeClr>
              <a:prstClr val="white"/>
            </a:duotone>
          </a:blip>
          <a:stretch>
            <a:fillRect/>
          </a:stretch>
        </p:blipFill>
        <p:spPr>
          <a:xfrm>
            <a:off x="6684200" y="1200150"/>
            <a:ext cx="1371600" cy="2743200"/>
          </a:xfrm>
          <a:prstGeom prst="rect">
            <a:avLst/>
          </a:prstGeom>
        </p:spPr>
      </p:pic>
    </p:spTree>
    <p:extLst>
      <p:ext uri="{BB962C8B-B14F-4D97-AF65-F5344CB8AC3E}">
        <p14:creationId xmlns:p14="http://schemas.microsoft.com/office/powerpoint/2010/main" val="202310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F2BA-C11E-49F0-9688-0477E83878A6}"/>
              </a:ext>
            </a:extLst>
          </p:cNvPr>
          <p:cNvSpPr>
            <a:spLocks noGrp="1"/>
          </p:cNvSpPr>
          <p:nvPr>
            <p:ph type="title"/>
          </p:nvPr>
        </p:nvSpPr>
        <p:spPr/>
        <p:txBody>
          <a:bodyPr>
            <a:noAutofit/>
          </a:bodyPr>
          <a:lstStyle/>
          <a:p>
            <a:r>
              <a:rPr lang="en-US" sz="2800" dirty="0">
                <a:latin typeface="Helvetica Neue"/>
              </a:rPr>
              <a:t>Current Project</a:t>
            </a:r>
          </a:p>
        </p:txBody>
      </p:sp>
      <p:sp>
        <p:nvSpPr>
          <p:cNvPr id="3" name="Text Placeholder 2">
            <a:extLst>
              <a:ext uri="{FF2B5EF4-FFF2-40B4-BE49-F238E27FC236}">
                <a16:creationId xmlns:a16="http://schemas.microsoft.com/office/drawing/2014/main" id="{6DD5DFD0-F054-4E5E-81A0-CEA548EAC28A}"/>
              </a:ext>
            </a:extLst>
          </p:cNvPr>
          <p:cNvSpPr>
            <a:spLocks noGrp="1"/>
          </p:cNvSpPr>
          <p:nvPr>
            <p:ph type="body" idx="1"/>
          </p:nvPr>
        </p:nvSpPr>
        <p:spPr>
          <a:xfrm>
            <a:off x="532750" y="1476625"/>
            <a:ext cx="5706310" cy="3068400"/>
          </a:xfrm>
        </p:spPr>
        <p:txBody>
          <a:bodyPr>
            <a:normAutofit/>
          </a:bodyPr>
          <a:lstStyle/>
          <a:p>
            <a:r>
              <a:rPr lang="en-US" sz="1600" dirty="0">
                <a:latin typeface="Verdana" panose="020B0604030504040204" pitchFamily="34" charset="0"/>
                <a:ea typeface="Verdana" panose="020B0604030504040204" pitchFamily="34" charset="0"/>
              </a:rPr>
              <a:t>Planning began in 2024</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VIVA partnered with Bay View Analytics</a:t>
            </a:r>
          </a:p>
          <a:p>
            <a:endParaRPr lang="en-US" sz="1600" dirty="0">
              <a:latin typeface="Verdana" panose="020B0604030504040204" pitchFamily="34" charset="0"/>
              <a:ea typeface="Verdana" panose="020B0604030504040204" pitchFamily="34" charset="0"/>
            </a:endParaRPr>
          </a:p>
          <a:p>
            <a:r>
              <a:rPr lang="en-US" sz="1600" dirty="0">
                <a:solidFill>
                  <a:srgbClr val="000000"/>
                </a:solidFill>
                <a:effectLst/>
                <a:latin typeface="Verdana" panose="020B0604030504040204" pitchFamily="34" charset="0"/>
                <a:ea typeface="Verdana" panose="020B0604030504040204" pitchFamily="34" charset="0"/>
                <a:cs typeface="Helvetica Neue"/>
              </a:rPr>
              <a:t>Virginia Course Materials Review/Revise Working Group</a:t>
            </a:r>
          </a:p>
          <a:p>
            <a:endParaRPr lang="en-US" sz="1600" dirty="0">
              <a:solidFill>
                <a:srgbClr val="000000"/>
              </a:solidFill>
              <a:effectLst/>
              <a:latin typeface="Verdana" panose="020B0604030504040204" pitchFamily="34" charset="0"/>
              <a:ea typeface="Verdana" panose="020B0604030504040204" pitchFamily="34" charset="0"/>
              <a:cs typeface="Helvetica Neue"/>
            </a:endParaRPr>
          </a:p>
          <a:p>
            <a:pPr marL="146050" indent="0">
              <a:buNone/>
            </a:pPr>
            <a:endParaRPr lang="en-US" sz="1600" dirty="0">
              <a:solidFill>
                <a:srgbClr val="000000"/>
              </a:solidFill>
              <a:effectLst/>
              <a:latin typeface="Verdana" panose="020B0604030504040204" pitchFamily="34" charset="0"/>
              <a:ea typeface="Verdana" panose="020B0604030504040204" pitchFamily="34" charset="0"/>
              <a:cs typeface="Helvetica Neue"/>
            </a:endParaRPr>
          </a:p>
          <a:p>
            <a:pPr marL="146050" indent="0">
              <a:buNone/>
            </a:pPr>
            <a:endParaRPr lang="en-US" dirty="0"/>
          </a:p>
        </p:txBody>
      </p:sp>
      <p:pic>
        <p:nvPicPr>
          <p:cNvPr id="5" name="Picture 4">
            <a:extLst>
              <a:ext uri="{FF2B5EF4-FFF2-40B4-BE49-F238E27FC236}">
                <a16:creationId xmlns:a16="http://schemas.microsoft.com/office/drawing/2014/main" id="{15FCBA1B-0175-488A-A182-0282DE86501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239060" y="1200150"/>
            <a:ext cx="1982390" cy="2743200"/>
          </a:xfrm>
          <a:prstGeom prst="rect">
            <a:avLst/>
          </a:prstGeom>
        </p:spPr>
      </p:pic>
    </p:spTree>
    <p:extLst>
      <p:ext uri="{BB962C8B-B14F-4D97-AF65-F5344CB8AC3E}">
        <p14:creationId xmlns:p14="http://schemas.microsoft.com/office/powerpoint/2010/main" val="211037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0E71-D34D-4970-81B2-B5577EDEEDC3}"/>
              </a:ext>
            </a:extLst>
          </p:cNvPr>
          <p:cNvSpPr>
            <a:spLocks noGrp="1"/>
          </p:cNvSpPr>
          <p:nvPr>
            <p:ph type="title"/>
          </p:nvPr>
        </p:nvSpPr>
        <p:spPr/>
        <p:txBody>
          <a:bodyPr>
            <a:noAutofit/>
          </a:bodyPr>
          <a:lstStyle/>
          <a:p>
            <a:r>
              <a:rPr lang="en-US" sz="2800" dirty="0">
                <a:latin typeface="Helvetica Neue"/>
              </a:rPr>
              <a:t>Research Questions</a:t>
            </a:r>
          </a:p>
        </p:txBody>
      </p:sp>
      <p:sp>
        <p:nvSpPr>
          <p:cNvPr id="3" name="Text Placeholder 2">
            <a:extLst>
              <a:ext uri="{FF2B5EF4-FFF2-40B4-BE49-F238E27FC236}">
                <a16:creationId xmlns:a16="http://schemas.microsoft.com/office/drawing/2014/main" id="{006D76A3-0F67-4FB1-A37D-6FE03523893B}"/>
              </a:ext>
            </a:extLst>
          </p:cNvPr>
          <p:cNvSpPr>
            <a:spLocks noGrp="1"/>
          </p:cNvSpPr>
          <p:nvPr>
            <p:ph type="body" idx="1"/>
          </p:nvPr>
        </p:nvSpPr>
        <p:spPr>
          <a:xfrm>
            <a:off x="532750" y="1476625"/>
            <a:ext cx="5421241" cy="3068400"/>
          </a:xfrm>
        </p:spPr>
        <p:txBody>
          <a:bodyPr/>
          <a:lstStyle/>
          <a:p>
            <a:pPr marL="488950" indent="-342900">
              <a:buFont typeface="+mj-lt"/>
              <a:buAutoNum type="arabicPeriod"/>
            </a:pPr>
            <a:r>
              <a:rPr lang="en-US" sz="1400" dirty="0">
                <a:latin typeface="Verdana" panose="020B0604030504040204" pitchFamily="34" charset="0"/>
                <a:ea typeface="Verdana" panose="020B0604030504040204" pitchFamily="34" charset="0"/>
              </a:rPr>
              <a:t>What barriers are presented to students due to course material costs and how can those barriers be categorized and addressed by stakeholders?</a:t>
            </a:r>
          </a:p>
          <a:p>
            <a:pPr marL="488950" indent="-342900">
              <a:buFont typeface="+mj-lt"/>
              <a:buAutoNum type="arabicPeriod"/>
            </a:pPr>
            <a:endParaRPr lang="en-US" sz="1400" dirty="0">
              <a:latin typeface="Verdana" panose="020B0604030504040204" pitchFamily="34" charset="0"/>
              <a:ea typeface="Verdana" panose="020B0604030504040204" pitchFamily="34" charset="0"/>
            </a:endParaRPr>
          </a:p>
          <a:p>
            <a:pPr marL="488950" indent="-342900">
              <a:buFont typeface="+mj-lt"/>
              <a:buAutoNum type="arabicPeriod"/>
            </a:pPr>
            <a:r>
              <a:rPr lang="en-US" sz="1400" dirty="0">
                <a:latin typeface="Verdana" panose="020B0604030504040204" pitchFamily="34" charset="0"/>
                <a:ea typeface="Verdana" panose="020B0604030504040204" pitchFamily="34" charset="0"/>
              </a:rPr>
              <a:t>What is the impact of course material costs on educational equity among Virginia students?</a:t>
            </a:r>
          </a:p>
          <a:p>
            <a:pPr marL="488950" indent="-342900">
              <a:buFont typeface="+mj-lt"/>
              <a:buAutoNum type="arabicPeriod"/>
            </a:pPr>
            <a:endParaRPr lang="en-US" sz="1400" dirty="0">
              <a:latin typeface="Verdana" panose="020B0604030504040204" pitchFamily="34" charset="0"/>
              <a:ea typeface="Verdana" panose="020B0604030504040204" pitchFamily="34" charset="0"/>
            </a:endParaRPr>
          </a:p>
          <a:p>
            <a:pPr marL="488950" indent="-342900">
              <a:buFont typeface="+mj-lt"/>
              <a:buAutoNum type="arabicPeriod"/>
            </a:pPr>
            <a:r>
              <a:rPr lang="en-US" sz="1400" dirty="0">
                <a:latin typeface="Verdana" panose="020B0604030504040204" pitchFamily="34" charset="0"/>
                <a:ea typeface="Verdana" panose="020B0604030504040204" pitchFamily="34" charset="0"/>
              </a:rPr>
              <a:t>What course content materials do students find to be most beneficial to their learning?</a:t>
            </a:r>
          </a:p>
        </p:txBody>
      </p:sp>
      <p:pic>
        <p:nvPicPr>
          <p:cNvPr id="5" name="Picture 4">
            <a:extLst>
              <a:ext uri="{FF2B5EF4-FFF2-40B4-BE49-F238E27FC236}">
                <a16:creationId xmlns:a16="http://schemas.microsoft.com/office/drawing/2014/main" id="{24C24C3D-872B-4D72-8E95-21A18D0DD8C0}"/>
              </a:ext>
            </a:extLst>
          </p:cNvPr>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174000"/>
                    </a14:imgEffect>
                  </a14:imgLayer>
                </a14:imgProps>
              </a:ext>
            </a:extLst>
          </a:blip>
          <a:stretch>
            <a:fillRect/>
          </a:stretch>
        </p:blipFill>
        <p:spPr>
          <a:xfrm>
            <a:off x="5868050" y="1200150"/>
            <a:ext cx="2743200" cy="2743200"/>
          </a:xfrm>
          <a:prstGeom prst="rect">
            <a:avLst/>
          </a:prstGeom>
        </p:spPr>
      </p:pic>
    </p:spTree>
    <p:extLst>
      <p:ext uri="{BB962C8B-B14F-4D97-AF65-F5344CB8AC3E}">
        <p14:creationId xmlns:p14="http://schemas.microsoft.com/office/powerpoint/2010/main" val="3160496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F2BA-C11E-49F0-9688-0477E83878A6}"/>
              </a:ext>
            </a:extLst>
          </p:cNvPr>
          <p:cNvSpPr>
            <a:spLocks noGrp="1"/>
          </p:cNvSpPr>
          <p:nvPr>
            <p:ph type="title"/>
          </p:nvPr>
        </p:nvSpPr>
        <p:spPr/>
        <p:txBody>
          <a:bodyPr>
            <a:normAutofit fontScale="90000"/>
          </a:bodyPr>
          <a:lstStyle/>
          <a:p>
            <a:r>
              <a:rPr lang="en-US" sz="3100" dirty="0">
                <a:latin typeface="Helvetica Neue"/>
              </a:rPr>
              <a:t>Methodology</a:t>
            </a:r>
            <a:endParaRPr lang="en-US" dirty="0">
              <a:latin typeface="Helvetica Neue"/>
            </a:endParaRPr>
          </a:p>
        </p:txBody>
      </p:sp>
      <p:sp>
        <p:nvSpPr>
          <p:cNvPr id="3" name="Text Placeholder 2">
            <a:extLst>
              <a:ext uri="{FF2B5EF4-FFF2-40B4-BE49-F238E27FC236}">
                <a16:creationId xmlns:a16="http://schemas.microsoft.com/office/drawing/2014/main" id="{6DD5DFD0-F054-4E5E-81A0-CEA548EAC28A}"/>
              </a:ext>
            </a:extLst>
          </p:cNvPr>
          <p:cNvSpPr>
            <a:spLocks noGrp="1"/>
          </p:cNvSpPr>
          <p:nvPr>
            <p:ph type="body" idx="1"/>
          </p:nvPr>
        </p:nvSpPr>
        <p:spPr>
          <a:xfrm>
            <a:off x="367100" y="1480622"/>
            <a:ext cx="5463604" cy="3068400"/>
          </a:xfrm>
        </p:spPr>
        <p:txBody>
          <a:bodyPr>
            <a:noAutofit/>
          </a:bodyPr>
          <a:lstStyle/>
          <a:p>
            <a:r>
              <a:rPr lang="en-US" sz="1600" dirty="0">
                <a:latin typeface="Verdana" panose="020B0604030504040204" pitchFamily="34" charset="0"/>
                <a:ea typeface="Verdana" panose="020B0604030504040204" pitchFamily="34" charset="0"/>
              </a:rPr>
              <a:t>Survey was distributed as an email invitation</a:t>
            </a:r>
          </a:p>
          <a:p>
            <a:r>
              <a:rPr lang="en-US" sz="1600" dirty="0">
                <a:latin typeface="Verdana" panose="020B0604030504040204" pitchFamily="34" charset="0"/>
                <a:ea typeface="Verdana" panose="020B0604030504040204" pitchFamily="34" charset="0"/>
              </a:rPr>
              <a:t>Students 18+ and not in the prison population </a:t>
            </a:r>
          </a:p>
          <a:p>
            <a:r>
              <a:rPr lang="en-US" sz="1600" dirty="0">
                <a:latin typeface="Verdana" panose="020B0604030504040204" pitchFamily="34" charset="0"/>
                <a:ea typeface="Verdana" panose="020B0604030504040204" pitchFamily="34" charset="0"/>
              </a:rPr>
              <a:t>Two data collection periods:</a:t>
            </a:r>
          </a:p>
          <a:p>
            <a:pPr lvl="1"/>
            <a:r>
              <a:rPr lang="en-US" sz="1400" dirty="0">
                <a:latin typeface="Verdana" panose="020B0604030504040204" pitchFamily="34" charset="0"/>
                <a:ea typeface="Verdana" panose="020B0604030504040204" pitchFamily="34" charset="0"/>
              </a:rPr>
              <a:t>Spring collection (March 3 - May 3, 2025)</a:t>
            </a:r>
          </a:p>
          <a:p>
            <a:pPr lvl="1"/>
            <a:r>
              <a:rPr lang="en-US" sz="1400" dirty="0">
                <a:latin typeface="Verdana" panose="020B0604030504040204" pitchFamily="34" charset="0"/>
                <a:ea typeface="Verdana" panose="020B0604030504040204" pitchFamily="34" charset="0"/>
              </a:rPr>
              <a:t>Fall collection  (September 28 – November 9, 2025)</a:t>
            </a:r>
          </a:p>
          <a:p>
            <a:r>
              <a:rPr lang="en-US" sz="1600" dirty="0">
                <a:latin typeface="Verdana" panose="020B0604030504040204" pitchFamily="34" charset="0"/>
                <a:ea typeface="Verdana" panose="020B0604030504040204" pitchFamily="34" charset="0"/>
              </a:rPr>
              <a:t>Participating institutions distributed the survey</a:t>
            </a:r>
          </a:p>
          <a:p>
            <a:r>
              <a:rPr lang="en-US" sz="1600" dirty="0">
                <a:latin typeface="Verdana" panose="020B0604030504040204" pitchFamily="34" charset="0"/>
                <a:ea typeface="Verdana" panose="020B0604030504040204" pitchFamily="34" charset="0"/>
              </a:rPr>
              <a:t>95% confidence interval of +/- 1% or less</a:t>
            </a:r>
          </a:p>
          <a:p>
            <a:pPr marL="1073150" lvl="2" indent="0">
              <a:buNone/>
            </a:pPr>
            <a:endParaRPr lang="en-US" dirty="0"/>
          </a:p>
          <a:p>
            <a:pPr marL="615950" lvl="1" indent="0">
              <a:buNone/>
            </a:pPr>
            <a:endParaRPr lang="en-US" dirty="0"/>
          </a:p>
        </p:txBody>
      </p:sp>
      <p:pic>
        <p:nvPicPr>
          <p:cNvPr id="5" name="Picture 4">
            <a:extLst>
              <a:ext uri="{FF2B5EF4-FFF2-40B4-BE49-F238E27FC236}">
                <a16:creationId xmlns:a16="http://schemas.microsoft.com/office/drawing/2014/main" id="{B8319478-190A-4818-BD64-FC284A0B20F8}"/>
              </a:ext>
            </a:extLst>
          </p:cNvPr>
          <p:cNvPicPr>
            <a:picLocks noChangeAspect="1"/>
          </p:cNvPicPr>
          <p:nvPr/>
        </p:nvPicPr>
        <p:blipFill>
          <a:blip r:embed="rId3">
            <a:duotone>
              <a:prstClr val="black"/>
              <a:schemeClr val="accent2">
                <a:tint val="45000"/>
                <a:satMod val="400000"/>
              </a:schemeClr>
            </a:duotone>
          </a:blip>
          <a:stretch>
            <a:fillRect/>
          </a:stretch>
        </p:blipFill>
        <p:spPr>
          <a:xfrm>
            <a:off x="5996354" y="1279281"/>
            <a:ext cx="2743200" cy="2743200"/>
          </a:xfrm>
          <a:prstGeom prst="rect">
            <a:avLst/>
          </a:prstGeom>
        </p:spPr>
      </p:pic>
    </p:spTree>
    <p:extLst>
      <p:ext uri="{BB962C8B-B14F-4D97-AF65-F5344CB8AC3E}">
        <p14:creationId xmlns:p14="http://schemas.microsoft.com/office/powerpoint/2010/main" val="55014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A502-EFF0-470A-94F0-76F7EC3AC359}"/>
              </a:ext>
            </a:extLst>
          </p:cNvPr>
          <p:cNvSpPr>
            <a:spLocks noGrp="1"/>
          </p:cNvSpPr>
          <p:nvPr>
            <p:ph type="title"/>
          </p:nvPr>
        </p:nvSpPr>
        <p:spPr/>
        <p:txBody>
          <a:bodyPr>
            <a:noAutofit/>
          </a:bodyPr>
          <a:lstStyle/>
          <a:p>
            <a:r>
              <a:rPr lang="en-US" sz="2800" dirty="0">
                <a:latin typeface="Helvetica Neue"/>
              </a:rPr>
              <a:t>Current Project Response Totals</a:t>
            </a:r>
          </a:p>
        </p:txBody>
      </p:sp>
      <p:sp>
        <p:nvSpPr>
          <p:cNvPr id="3" name="Text Placeholder 2">
            <a:extLst>
              <a:ext uri="{FF2B5EF4-FFF2-40B4-BE49-F238E27FC236}">
                <a16:creationId xmlns:a16="http://schemas.microsoft.com/office/drawing/2014/main" id="{616E7F77-4069-43F7-B949-D2C52506F48B}"/>
              </a:ext>
            </a:extLst>
          </p:cNvPr>
          <p:cNvSpPr>
            <a:spLocks noGrp="1"/>
          </p:cNvSpPr>
          <p:nvPr>
            <p:ph type="body" idx="1"/>
          </p:nvPr>
        </p:nvSpPr>
        <p:spPr>
          <a:xfrm>
            <a:off x="532750" y="1476625"/>
            <a:ext cx="5390068" cy="3068400"/>
          </a:xfrm>
        </p:spPr>
        <p:txBody>
          <a:bodyPr>
            <a:normAutofit fontScale="92500" lnSpcReduction="10000"/>
          </a:bodyPr>
          <a:lstStyle/>
          <a:p>
            <a:r>
              <a:rPr lang="en-US" sz="1600" dirty="0">
                <a:latin typeface="Verdana" panose="020B0604030504040204" pitchFamily="34" charset="0"/>
                <a:ea typeface="Verdana" panose="020B0604030504040204" pitchFamily="34" charset="0"/>
              </a:rPr>
              <a:t>9,853 responses overall</a:t>
            </a:r>
          </a:p>
          <a:p>
            <a:pPr lvl="1"/>
            <a:r>
              <a:rPr lang="en-US" sz="1400" dirty="0">
                <a:latin typeface="Verdana" panose="020B0604030504040204" pitchFamily="34" charset="0"/>
                <a:ea typeface="Verdana" panose="020B0604030504040204" pitchFamily="34" charset="0"/>
              </a:rPr>
              <a:t>Spring collection </a:t>
            </a:r>
          </a:p>
          <a:p>
            <a:pPr lvl="2"/>
            <a:r>
              <a:rPr lang="en-US" sz="1200" dirty="0">
                <a:latin typeface="Verdana" panose="020B0604030504040204" pitchFamily="34" charset="0"/>
                <a:ea typeface="Verdana" panose="020B0604030504040204" pitchFamily="34" charset="0"/>
              </a:rPr>
              <a:t>9,089 total responses</a:t>
            </a:r>
          </a:p>
          <a:p>
            <a:pPr lvl="1"/>
            <a:r>
              <a:rPr lang="en-US" sz="1400" dirty="0">
                <a:latin typeface="Verdana" panose="020B0604030504040204" pitchFamily="34" charset="0"/>
                <a:ea typeface="Verdana" panose="020B0604030504040204" pitchFamily="34" charset="0"/>
              </a:rPr>
              <a:t>Fall collection </a:t>
            </a:r>
          </a:p>
          <a:p>
            <a:pPr lvl="2"/>
            <a:r>
              <a:rPr lang="en-US" sz="1200" dirty="0">
                <a:latin typeface="Verdana" panose="020B0604030504040204" pitchFamily="34" charset="0"/>
                <a:ea typeface="Verdana" panose="020B0604030504040204" pitchFamily="34" charset="0"/>
              </a:rPr>
              <a:t>764 total responses</a:t>
            </a:r>
          </a:p>
          <a:p>
            <a:r>
              <a:rPr lang="en-US" sz="1600" dirty="0">
                <a:latin typeface="Verdana" panose="020B0604030504040204" pitchFamily="34" charset="0"/>
                <a:ea typeface="Verdana" panose="020B0604030504040204" pitchFamily="34" charset="0"/>
              </a:rPr>
              <a:t>40 VIVA participating institutions</a:t>
            </a:r>
          </a:p>
          <a:p>
            <a:pPr lvl="1"/>
            <a:r>
              <a:rPr lang="en-US" sz="1400" dirty="0">
                <a:latin typeface="Verdana" panose="020B0604030504040204" pitchFamily="34" charset="0"/>
                <a:ea typeface="Verdana" panose="020B0604030504040204" pitchFamily="34" charset="0"/>
              </a:rPr>
              <a:t>Public, doctoral </a:t>
            </a:r>
          </a:p>
          <a:p>
            <a:pPr lvl="2"/>
            <a:r>
              <a:rPr lang="en-US" sz="1200" dirty="0">
                <a:latin typeface="Verdana" panose="020B0604030504040204" pitchFamily="34" charset="0"/>
                <a:ea typeface="Verdana" panose="020B0604030504040204" pitchFamily="34" charset="0"/>
              </a:rPr>
              <a:t>4,962 responses</a:t>
            </a:r>
          </a:p>
          <a:p>
            <a:pPr lvl="1">
              <a:lnSpc>
                <a:spcPct val="125000"/>
              </a:lnSpc>
            </a:pPr>
            <a:r>
              <a:rPr lang="en-US" sz="1400" dirty="0">
                <a:latin typeface="Verdana" panose="020B0604030504040204" pitchFamily="34" charset="0"/>
                <a:ea typeface="Verdana" panose="020B0604030504040204" pitchFamily="34" charset="0"/>
              </a:rPr>
              <a:t>Public, four-year</a:t>
            </a:r>
          </a:p>
          <a:p>
            <a:pPr lvl="2"/>
            <a:r>
              <a:rPr lang="en-US" sz="1200" dirty="0">
                <a:latin typeface="Verdana" panose="020B0604030504040204" pitchFamily="34" charset="0"/>
                <a:ea typeface="Verdana" panose="020B0604030504040204" pitchFamily="34" charset="0"/>
              </a:rPr>
              <a:t>944 responses</a:t>
            </a:r>
          </a:p>
          <a:p>
            <a:pPr lvl="1">
              <a:lnSpc>
                <a:spcPct val="125000"/>
              </a:lnSpc>
            </a:pPr>
            <a:r>
              <a:rPr lang="en-US" sz="1400" dirty="0">
                <a:latin typeface="Verdana" panose="020B0604030504040204" pitchFamily="34" charset="0"/>
                <a:ea typeface="Verdana" panose="020B0604030504040204" pitchFamily="34" charset="0"/>
              </a:rPr>
              <a:t>Public, two-year</a:t>
            </a:r>
          </a:p>
          <a:p>
            <a:pPr lvl="2"/>
            <a:r>
              <a:rPr lang="en-US" sz="1200" dirty="0">
                <a:latin typeface="Verdana" panose="020B0604030504040204" pitchFamily="34" charset="0"/>
                <a:ea typeface="Verdana" panose="020B0604030504040204" pitchFamily="34" charset="0"/>
              </a:rPr>
              <a:t>3,144 responses</a:t>
            </a:r>
          </a:p>
          <a:p>
            <a:pPr lvl="1">
              <a:lnSpc>
                <a:spcPct val="125000"/>
              </a:lnSpc>
            </a:pPr>
            <a:r>
              <a:rPr lang="en-US" sz="1400" dirty="0">
                <a:latin typeface="Verdana" panose="020B0604030504040204" pitchFamily="34" charset="0"/>
                <a:ea typeface="Verdana" panose="020B0604030504040204" pitchFamily="34" charset="0"/>
              </a:rPr>
              <a:t>Private, non-profit </a:t>
            </a:r>
          </a:p>
          <a:p>
            <a:pPr lvl="2"/>
            <a:r>
              <a:rPr lang="en-US" sz="1200" dirty="0">
                <a:latin typeface="Verdana" panose="020B0604030504040204" pitchFamily="34" charset="0"/>
                <a:ea typeface="Verdana" panose="020B0604030504040204" pitchFamily="34" charset="0"/>
              </a:rPr>
              <a:t>826 responses</a:t>
            </a:r>
          </a:p>
          <a:p>
            <a:pPr marL="1073150" lvl="2" indent="0">
              <a:buNone/>
            </a:pPr>
            <a:endParaRPr lang="en-US" sz="1400"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ED2170A3-D56F-4897-9E63-C20E8D96AB9B}"/>
              </a:ext>
            </a:extLst>
          </p:cNvPr>
          <p:cNvPicPr>
            <a:picLocks noChangeAspect="1"/>
          </p:cNvPicPr>
          <p:nvPr/>
        </p:nvPicPr>
        <p:blipFill>
          <a:blip r:embed="rId3">
            <a:duotone>
              <a:schemeClr val="accent1">
                <a:shade val="45000"/>
                <a:satMod val="135000"/>
              </a:schemeClr>
              <a:prstClr val="white"/>
            </a:duotone>
          </a:blip>
          <a:stretch>
            <a:fillRect/>
          </a:stretch>
        </p:blipFill>
        <p:spPr>
          <a:xfrm>
            <a:off x="5482937" y="1549362"/>
            <a:ext cx="2818959" cy="2286000"/>
          </a:xfrm>
          <a:prstGeom prst="rect">
            <a:avLst/>
          </a:prstGeom>
        </p:spPr>
      </p:pic>
    </p:spTree>
    <p:extLst>
      <p:ext uri="{BB962C8B-B14F-4D97-AF65-F5344CB8AC3E}">
        <p14:creationId xmlns:p14="http://schemas.microsoft.com/office/powerpoint/2010/main" val="3367166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94848" y="3238500"/>
            <a:ext cx="4675916" cy="190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5400" dirty="0">
                <a:latin typeface="Helvetica Neue"/>
              </a:rPr>
              <a:t>Key Findings</a:t>
            </a:r>
            <a:endParaRPr sz="5400" dirty="0">
              <a:latin typeface="Helvetica Neue"/>
            </a:endParaRPr>
          </a:p>
        </p:txBody>
      </p:sp>
    </p:spTree>
    <p:extLst>
      <p:ext uri="{BB962C8B-B14F-4D97-AF65-F5344CB8AC3E}">
        <p14:creationId xmlns:p14="http://schemas.microsoft.com/office/powerpoint/2010/main" val="308421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ext Placeholder 1">
            <a:extLst>
              <a:ext uri="{FF2B5EF4-FFF2-40B4-BE49-F238E27FC236}">
                <a16:creationId xmlns:a16="http://schemas.microsoft.com/office/drawing/2014/main" id="{BFCC524F-2409-4B38-AA32-9AA814491B4B}"/>
              </a:ext>
            </a:extLst>
          </p:cNvPr>
          <p:cNvSpPr>
            <a:spLocks noGrp="1"/>
          </p:cNvSpPr>
          <p:nvPr>
            <p:ph type="body" idx="1"/>
          </p:nvPr>
        </p:nvSpPr>
        <p:spPr>
          <a:xfrm>
            <a:off x="103908" y="4162381"/>
            <a:ext cx="4333010" cy="702976"/>
          </a:xfrm>
        </p:spPr>
        <p:txBody>
          <a:bodyPr>
            <a:normAutofit/>
          </a:bodyPr>
          <a:lstStyle/>
          <a:p>
            <a:r>
              <a:rPr lang="en-US" sz="1200" dirty="0">
                <a:latin typeface="Verdana" panose="020B0604030504040204" pitchFamily="34" charset="0"/>
                <a:ea typeface="Verdana" panose="020B0604030504040204" pitchFamily="34" charset="0"/>
              </a:rPr>
              <a:t>Q: How worried were you about meeting your course material costs this term? </a:t>
            </a:r>
          </a:p>
        </p:txBody>
      </p:sp>
      <p:sp>
        <p:nvSpPr>
          <p:cNvPr id="93" name="Google Shape;93;p14"/>
          <p:cNvSpPr txBox="1">
            <a:spLocks noGrp="1"/>
          </p:cNvSpPr>
          <p:nvPr>
            <p:ph type="title" idx="4294967295"/>
          </p:nvPr>
        </p:nvSpPr>
        <p:spPr>
          <a:xfrm>
            <a:off x="724949" y="156461"/>
            <a:ext cx="7688263" cy="536575"/>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Helvetica Neue"/>
              </a:rPr>
              <a:t>Seven in ten students worry about course material costs</a:t>
            </a:r>
            <a:endParaRPr dirty="0">
              <a:latin typeface="Helvetica Neue"/>
            </a:endParaRPr>
          </a:p>
        </p:txBody>
      </p:sp>
      <p:graphicFrame>
        <p:nvGraphicFramePr>
          <p:cNvPr id="7" name="Chart 6">
            <a:extLst>
              <a:ext uri="{FF2B5EF4-FFF2-40B4-BE49-F238E27FC236}">
                <a16:creationId xmlns:a16="http://schemas.microsoft.com/office/drawing/2014/main" id="{D19532D5-87D5-4EE1-BF69-A264D84E611F}"/>
              </a:ext>
            </a:extLst>
          </p:cNvPr>
          <p:cNvGraphicFramePr>
            <a:graphicFrameLocks noChangeAspect="1"/>
          </p:cNvGraphicFramePr>
          <p:nvPr>
            <p:extLst>
              <p:ext uri="{D42A27DB-BD31-4B8C-83A1-F6EECF244321}">
                <p14:modId xmlns:p14="http://schemas.microsoft.com/office/powerpoint/2010/main" val="2401149012"/>
              </p:ext>
            </p:extLst>
          </p:nvPr>
        </p:nvGraphicFramePr>
        <p:xfrm>
          <a:off x="2152772" y="1202337"/>
          <a:ext cx="4832615" cy="31363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Streamline">
  <a:themeElements>
    <a:clrScheme name="Streamline">
      <a:dk1>
        <a:srgbClr val="376DB1"/>
      </a:dk1>
      <a:lt1>
        <a:srgbClr val="06223D"/>
      </a:lt1>
      <a:dk2>
        <a:srgbClr val="1A1A1A"/>
      </a:dk2>
      <a:lt2>
        <a:srgbClr val="F7EBD6"/>
      </a:lt2>
      <a:accent1>
        <a:srgbClr val="126279"/>
      </a:accent1>
      <a:accent2>
        <a:srgbClr val="6AA4C8"/>
      </a:accent2>
      <a:accent3>
        <a:srgbClr val="DE4D59"/>
      </a:accent3>
      <a:accent4>
        <a:srgbClr val="9FB7F6"/>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TotalTime>
  <Words>1430</Words>
  <Application>Microsoft Office PowerPoint</Application>
  <PresentationFormat>On-screen Show (16:9)</PresentationFormat>
  <Paragraphs>206</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Helvetica Neue</vt:lpstr>
      <vt:lpstr>Lato</vt:lpstr>
      <vt:lpstr>Arial</vt:lpstr>
      <vt:lpstr>Raleway</vt:lpstr>
      <vt:lpstr>Aptos</vt:lpstr>
      <vt:lpstr>Verdana</vt:lpstr>
      <vt:lpstr>Streamline</vt:lpstr>
      <vt:lpstr>Virginia Course Materials Survey, 2025:  Key Findings  </vt:lpstr>
      <vt:lpstr>Background &amp; Methodology</vt:lpstr>
      <vt:lpstr>Previous Study</vt:lpstr>
      <vt:lpstr>Current Project</vt:lpstr>
      <vt:lpstr>Research Questions</vt:lpstr>
      <vt:lpstr>Methodology</vt:lpstr>
      <vt:lpstr>Current Project Response Totals</vt:lpstr>
      <vt:lpstr>Key Findings</vt:lpstr>
      <vt:lpstr>Seven in ten students worry about course material costs</vt:lpstr>
      <vt:lpstr>Student Voices: Worry about Course Material Costs</vt:lpstr>
      <vt:lpstr>Course material costs impact some students more than others</vt:lpstr>
      <vt:lpstr>Student Voices: Most Impacted by Costs</vt:lpstr>
      <vt:lpstr>The impact of course material costs on large decisions has increased</vt:lpstr>
      <vt:lpstr>Student Voices: Impact on  Large Decisions</vt:lpstr>
      <vt:lpstr>Costs continue to impact student academic careers</vt:lpstr>
      <vt:lpstr>Student Voices: Impact on  Educational Progress</vt:lpstr>
      <vt:lpstr>Many students report that current semester costs exceed $200 </vt:lpstr>
      <vt:lpstr>Student Voices: Costs of Course Materials</vt:lpstr>
      <vt:lpstr>High costs create barriers to  academic progress</vt:lpstr>
      <vt:lpstr>Almost all students take steps to lower their course material costs</vt:lpstr>
      <vt:lpstr>Students typically pay for course materials with their own funds</vt:lpstr>
      <vt:lpstr>Format preferences are nuanced, with the largest group favoring print </vt:lpstr>
      <vt:lpstr>Most students prefer to own their course materials</vt:lpstr>
      <vt:lpstr>Participating Institutions &amp; Acknowledgments</vt:lpstr>
      <vt:lpstr>Participating Institutions 1</vt:lpstr>
      <vt:lpstr>Participating Institutions 2</vt:lpstr>
      <vt:lpstr>Acknowledgements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Course Materials Survey, Spring 2025:  Key Findings</dc:title>
  <dc:creator>wrondeau</dc:creator>
  <cp:lastModifiedBy>Sophie Rondeau</cp:lastModifiedBy>
  <cp:revision>184</cp:revision>
  <dcterms:modified xsi:type="dcterms:W3CDTF">2026-01-13T20:22:06Z</dcterms:modified>
</cp:coreProperties>
</file>