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Caveat"/>
      <p:regular r:id="rId28"/>
      <p:bold r:id="rId29"/>
    </p:embeddedFont>
    <p:embeddedFont>
      <p:font typeface="Finger Paint"/>
      <p:regular r:id="rId30"/>
    </p:embeddedFont>
    <p:embeddedFont>
      <p:font typeface="Indie Flower"/>
      <p:regular r:id="rId31"/>
    </p:embeddedFont>
    <p:embeddedFont>
      <p:font typeface="Fredericka the Great"/>
      <p:regular r:id="rId32"/>
    </p:embeddedFont>
    <p:embeddedFont>
      <p:font typeface="Oregano"/>
      <p:regular r:id="rId33"/>
      <p:italic r:id="rId34"/>
    </p:embeddedFont>
    <p:embeddedFont>
      <p:font typeface="Stardos Stencil"/>
      <p:regular r:id="rId35"/>
      <p:bold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Caveat-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Caveat-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IndieFlower-regular.fntdata"/><Relationship Id="rId30" Type="http://schemas.openxmlformats.org/officeDocument/2006/relationships/font" Target="fonts/FingerPaint-regular.fntdata"/><Relationship Id="rId11" Type="http://schemas.openxmlformats.org/officeDocument/2006/relationships/slide" Target="slides/slide6.xml"/><Relationship Id="rId33" Type="http://schemas.openxmlformats.org/officeDocument/2006/relationships/font" Target="fonts/Oregano-regular.fntdata"/><Relationship Id="rId10" Type="http://schemas.openxmlformats.org/officeDocument/2006/relationships/slide" Target="slides/slide5.xml"/><Relationship Id="rId32" Type="http://schemas.openxmlformats.org/officeDocument/2006/relationships/font" Target="fonts/FrederickatheGreat-regular.fntdata"/><Relationship Id="rId13" Type="http://schemas.openxmlformats.org/officeDocument/2006/relationships/slide" Target="slides/slide8.xml"/><Relationship Id="rId35" Type="http://schemas.openxmlformats.org/officeDocument/2006/relationships/font" Target="fonts/StardosStencil-regular.fntdata"/><Relationship Id="rId12" Type="http://schemas.openxmlformats.org/officeDocument/2006/relationships/slide" Target="slides/slide7.xml"/><Relationship Id="rId34" Type="http://schemas.openxmlformats.org/officeDocument/2006/relationships/font" Target="fonts/Oregano-italic.fntdata"/><Relationship Id="rId15" Type="http://schemas.openxmlformats.org/officeDocument/2006/relationships/slide" Target="slides/slide10.xml"/><Relationship Id="rId14" Type="http://schemas.openxmlformats.org/officeDocument/2006/relationships/slide" Target="slides/slide9.xml"/><Relationship Id="rId36" Type="http://schemas.openxmlformats.org/officeDocument/2006/relationships/font" Target="fonts/StardosStencil-bold.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Greetings and salutations! I’m Stephen Krueger; my pronouns are he/him or they/them. I’m the Access &amp; Outreach Services Librarian at Randolph College.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421a649b46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421a649b46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spreadsheets, done with the help of Open Oregon’s similar project</a:t>
            </a:r>
            <a:endParaRPr/>
          </a:p>
          <a:p>
            <a:pPr indent="0" lvl="0" marL="0" rtl="0" algn="l">
              <a:spcBef>
                <a:spcPts val="0"/>
              </a:spcBef>
              <a:spcAft>
                <a:spcPts val="0"/>
              </a:spcAft>
              <a:buNone/>
            </a:pPr>
            <a:r>
              <a:rPr lang="en"/>
              <a:t>Look up classes. All of them. Done by going through Randolph Course Catalog</a:t>
            </a:r>
            <a:endParaRPr/>
          </a:p>
          <a:p>
            <a:pPr indent="0" lvl="0" marL="0" rtl="0" algn="l">
              <a:spcBef>
                <a:spcPts val="0"/>
              </a:spcBef>
              <a:spcAft>
                <a:spcPts val="0"/>
              </a:spcAft>
              <a:buNone/>
            </a:pPr>
            <a:r>
              <a:rPr lang="en"/>
              <a:t>Record textbook costs. All of them.</a:t>
            </a:r>
            <a:endParaRPr/>
          </a:p>
          <a:p>
            <a:pPr indent="457200" lvl="0" marL="0" rtl="0" algn="l">
              <a:spcBef>
                <a:spcPts val="0"/>
              </a:spcBef>
              <a:spcAft>
                <a:spcPts val="0"/>
              </a:spcAft>
              <a:buNone/>
            </a:pPr>
            <a:r>
              <a:rPr lang="en"/>
              <a:t>MBS (most)</a:t>
            </a:r>
            <a:endParaRPr/>
          </a:p>
          <a:p>
            <a:pPr indent="457200" lvl="0" marL="0" rtl="0" algn="l">
              <a:spcBef>
                <a:spcPts val="0"/>
              </a:spcBef>
              <a:spcAft>
                <a:spcPts val="0"/>
              </a:spcAft>
              <a:buNone/>
            </a:pPr>
            <a:r>
              <a:rPr lang="en"/>
              <a:t>MBS (least)</a:t>
            </a:r>
            <a:endParaRPr/>
          </a:p>
          <a:p>
            <a:pPr indent="457200" lvl="0" marL="0" rtl="0" algn="l">
              <a:spcBef>
                <a:spcPts val="0"/>
              </a:spcBef>
              <a:spcAft>
                <a:spcPts val="0"/>
              </a:spcAft>
              <a:buNone/>
            </a:pPr>
            <a:r>
              <a:rPr lang="en"/>
              <a:t>Amazon (lowestish)</a:t>
            </a:r>
            <a:endParaRPr/>
          </a:p>
          <a:p>
            <a:pPr indent="0" lvl="0" marL="0" rtl="0" algn="l">
              <a:spcBef>
                <a:spcPts val="0"/>
              </a:spcBef>
              <a:spcAft>
                <a:spcPts val="0"/>
              </a:spcAft>
              <a:buNone/>
            </a:pPr>
            <a:r>
              <a:rPr lang="en"/>
              <a:t>Sort courses into Gen. Ed. categories</a:t>
            </a:r>
            <a:endParaRPr/>
          </a:p>
          <a:p>
            <a:pPr indent="0" lvl="0" marL="0" rtl="0" algn="l">
              <a:spcBef>
                <a:spcPts val="0"/>
              </a:spcBef>
              <a:spcAft>
                <a:spcPts val="0"/>
              </a:spcAft>
              <a:buNone/>
            </a:pPr>
            <a:r>
              <a:rPr lang="en"/>
              <a:t>Create Gen. Ed. Schedules</a:t>
            </a:r>
            <a:endParaRPr/>
          </a:p>
          <a:p>
            <a:pPr indent="0" lvl="0" marL="0" rtl="0" algn="l">
              <a:spcBef>
                <a:spcPts val="0"/>
              </a:spcBef>
              <a:spcAft>
                <a:spcPts val="0"/>
              </a:spcAft>
              <a:buNone/>
            </a:pPr>
            <a:r>
              <a:rPr lang="en"/>
              <a:t>Create major schedules</a:t>
            </a:r>
            <a:endParaRPr/>
          </a:p>
          <a:p>
            <a:pPr indent="0" lvl="0" marL="0" rtl="0" algn="l">
              <a:spcBef>
                <a:spcPts val="0"/>
              </a:spcBef>
              <a:spcAft>
                <a:spcPts val="0"/>
              </a:spcAft>
              <a:buNone/>
            </a:pPr>
            <a:r>
              <a:rPr lang="en"/>
              <a:t>Calculate major costs (high and low)</a:t>
            </a:r>
            <a:endParaRPr/>
          </a:p>
          <a:p>
            <a:pPr indent="0" lvl="0" marL="0" rtl="0" algn="l">
              <a:spcBef>
                <a:spcPts val="0"/>
              </a:spcBef>
              <a:spcAft>
                <a:spcPts val="0"/>
              </a:spcAft>
              <a:buNone/>
            </a:pPr>
            <a:r>
              <a:rPr lang="en"/>
              <a:t>Create total schedules</a:t>
            </a:r>
            <a:endParaRPr/>
          </a:p>
          <a:p>
            <a:pPr indent="0" lvl="0" marL="0" rtl="0" algn="l">
              <a:spcBef>
                <a:spcPts val="0"/>
              </a:spcBef>
              <a:spcAft>
                <a:spcPts val="0"/>
              </a:spcAft>
              <a:buNone/>
            </a:pPr>
            <a:r>
              <a:rPr lang="en"/>
              <a:t>Total costs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421a649b46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421a649b46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Design spreadsheets, done with the help of Open Oregon’s similar project</a:t>
            </a:r>
            <a:endParaRPr/>
          </a:p>
          <a:p>
            <a:pPr indent="0" lvl="0" marL="0" rtl="0" algn="l">
              <a:spcBef>
                <a:spcPts val="0"/>
              </a:spcBef>
              <a:spcAft>
                <a:spcPts val="0"/>
              </a:spcAft>
              <a:buNone/>
            </a:pPr>
            <a:r>
              <a:rPr lang="en"/>
              <a:t>Look up classes. All of them. Done by going through Randolph Course Catalog</a:t>
            </a:r>
            <a:endParaRPr/>
          </a:p>
          <a:p>
            <a:pPr indent="0" lvl="0" marL="0" rtl="0" algn="l">
              <a:spcBef>
                <a:spcPts val="0"/>
              </a:spcBef>
              <a:spcAft>
                <a:spcPts val="0"/>
              </a:spcAft>
              <a:buNone/>
            </a:pPr>
            <a:r>
              <a:rPr lang="en"/>
              <a:t>Record textbook costs. All of them.</a:t>
            </a:r>
            <a:endParaRPr/>
          </a:p>
          <a:p>
            <a:pPr indent="457200" lvl="0" marL="0" rtl="0" algn="l">
              <a:spcBef>
                <a:spcPts val="0"/>
              </a:spcBef>
              <a:spcAft>
                <a:spcPts val="0"/>
              </a:spcAft>
              <a:buNone/>
            </a:pPr>
            <a:r>
              <a:rPr lang="en"/>
              <a:t>MBS (most)</a:t>
            </a:r>
            <a:endParaRPr/>
          </a:p>
          <a:p>
            <a:pPr indent="457200" lvl="0" marL="0" rtl="0" algn="l">
              <a:spcBef>
                <a:spcPts val="0"/>
              </a:spcBef>
              <a:spcAft>
                <a:spcPts val="0"/>
              </a:spcAft>
              <a:buNone/>
            </a:pPr>
            <a:r>
              <a:rPr lang="en"/>
              <a:t>MBS (least)</a:t>
            </a:r>
            <a:endParaRPr/>
          </a:p>
          <a:p>
            <a:pPr indent="457200" lvl="0" marL="0" rtl="0" algn="l">
              <a:spcBef>
                <a:spcPts val="0"/>
              </a:spcBef>
              <a:spcAft>
                <a:spcPts val="0"/>
              </a:spcAft>
              <a:buNone/>
            </a:pPr>
            <a:r>
              <a:rPr lang="en"/>
              <a:t>Amazon (lowestish)</a:t>
            </a:r>
            <a:endParaRPr/>
          </a:p>
          <a:p>
            <a:pPr indent="0" lvl="0" marL="0" rtl="0" algn="l">
              <a:spcBef>
                <a:spcPts val="0"/>
              </a:spcBef>
              <a:spcAft>
                <a:spcPts val="0"/>
              </a:spcAft>
              <a:buNone/>
            </a:pPr>
            <a:r>
              <a:rPr lang="en"/>
              <a:t>Sort courses into Gen. Ed. categories</a:t>
            </a:r>
            <a:endParaRPr/>
          </a:p>
          <a:p>
            <a:pPr indent="0" lvl="0" marL="0" rtl="0" algn="l">
              <a:spcBef>
                <a:spcPts val="0"/>
              </a:spcBef>
              <a:spcAft>
                <a:spcPts val="0"/>
              </a:spcAft>
              <a:buNone/>
            </a:pPr>
            <a:r>
              <a:rPr lang="en"/>
              <a:t>Create Gen. Ed. Schedules</a:t>
            </a:r>
            <a:endParaRPr/>
          </a:p>
          <a:p>
            <a:pPr indent="0" lvl="0" marL="0" rtl="0" algn="l">
              <a:spcBef>
                <a:spcPts val="0"/>
              </a:spcBef>
              <a:spcAft>
                <a:spcPts val="0"/>
              </a:spcAft>
              <a:buNone/>
            </a:pPr>
            <a:r>
              <a:rPr lang="en"/>
              <a:t>Create major schedules</a:t>
            </a:r>
            <a:endParaRPr/>
          </a:p>
          <a:p>
            <a:pPr indent="0" lvl="0" marL="0" rtl="0" algn="l">
              <a:spcBef>
                <a:spcPts val="0"/>
              </a:spcBef>
              <a:spcAft>
                <a:spcPts val="0"/>
              </a:spcAft>
              <a:buNone/>
            </a:pPr>
            <a:r>
              <a:rPr lang="en"/>
              <a:t>Calculate major costs (high and low)</a:t>
            </a:r>
            <a:endParaRPr/>
          </a:p>
          <a:p>
            <a:pPr indent="0" lvl="0" marL="0" rtl="0" algn="l">
              <a:spcBef>
                <a:spcPts val="0"/>
              </a:spcBef>
              <a:spcAft>
                <a:spcPts val="0"/>
              </a:spcAft>
              <a:buNone/>
            </a:pPr>
            <a:r>
              <a:rPr lang="en"/>
              <a:t>Create total schedules</a:t>
            </a:r>
            <a:endParaRPr/>
          </a:p>
          <a:p>
            <a:pPr indent="0" lvl="0" marL="0" rtl="0" algn="l">
              <a:spcBef>
                <a:spcPts val="0"/>
              </a:spcBef>
              <a:spcAft>
                <a:spcPts val="0"/>
              </a:spcAft>
              <a:buNone/>
            </a:pPr>
            <a:r>
              <a:rPr lang="en"/>
              <a:t>Total costs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g3dedb82357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3dedb82357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When planning this project, I didn’t know what to expect as far as results. I did at least imagine that we would come up with some straightforward numbers that would be easy to share with our faculty and compare to the national averages. As it turned out, this was not to be that sort of project, which I suppose we could have anticipated if we’d really thought about it.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g42054f254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42054f254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If we were to drastically oversimplify, t</a:t>
            </a:r>
            <a:r>
              <a:rPr lang="en"/>
              <a:t>hese are some of the numbers that we might present. They come from averaging all of the majors within each type of cost bracket. For example, the average highest cost comes from taking the maximum cost of each major over four years, including the most expensive possible course selections for Gen Ed and elective credits, and averaging all of the majors together. This is somewhat more than the approximately $1,200/year number usually presented by the College Board, the number that Randolph tells students to expect to pay for their textbooks. The other averages are, as you see, much lower. To me, the most interesting numbers here are the ranges for each section; they are large enough that the averages are arguably meaningless. Note also that these are average possible costs; the major distribution of the student body is not part of this project, so these would not necessarily reflect what students are actually paying even if they were meaningful numbers.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Google Shape;243;g42054f254a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42054f254a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So, what can we definitively report? Well, we know that students at Randolph are paying between $85.99 and $7,404.62 for their textbooks. This may seem just as useless as the averages we just presented, but this range does actually support one of our primary thoughts: between course selection and book purchasing choices, textbook prices vary so widely that an average number is probably not useful to faculty or students. It may be good information to have; schools can use the simplified numbers to compare their costs to other institutions, for one thing. It’s just not particularly telling for students wondering what they might realistically expect to spend.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420cc7ae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420cc7ae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The most and least expensive majors varied based on which cost model we looked at, but there were some consistencies. The Biology degree was the only one that was always in the top five. Mathematics, Music, Business, and Economics were always in the top ten. On the other end, Environmental Studies was always in the five least expensive degrees; Dance, Studio Art, and Spanish were always in the bottom ten. Do note that this research did not take into account non-textbook costs, so courses with charges for supplies (such as art) may not be as affordable as they seem.</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Google Shape;264;g420cc7ae31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5" name="Google Shape;265;g420cc7ae31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We determined that the maximum possible cost for all of the General Education requirements came to $2,910. That said, it was also possible to fill those requirements and spend nothing at all on textbooks. Similarly, elective courses could cost an average of $36.44 per credit hour ($109.32 per course), but one could also take only elective classes with no textbook costs. My main takeaway from these results is that it could help students to note low- or no-cost courses in the academic catalog; that way students can consider textbook costs when deciding between courses (this is another idea that came from an Open Oregon webinar; it is also being used and discussed at some community colleges in Virginia).</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Google Shape;270;g3dedb82357_0_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3dedb82357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g3dedb82357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3dedb82357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3dedb82357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dedb82357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As mentioned earlier, this project was only the first foray into the issue of textbook costs at Randolph. Now that we have concrete data on what students are being asked to spend, there are a number of avenues for future research. The one that makes the most sense to me as a next step is to find out what information did not turn up in this project. From talking to professors and from seeing those “materials available from instructor” notes on the bookstore website, we know that a number of people are already taking steps to minimize textbook costs; some are using OERs (though they don’t always realize it) and some are using past editions that the bookstore refuses to list. A comprehensive look into what professors are actually doing would be a very good next step. I’d also like to survey students in manner similar to the Florida Virtual Campus studies. Our research shows the costs assuming that students are actually buying the required resources, but that may not be the case. Other potential research might include live interviews of students and professors. Based on this project, I’m sure that every step will lead to more ideas for related work, so I’m going to stop there.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g3dedb82357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dedb82357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 we’re going to tell you about a project that we did in which we researched the cost of textbooks at our college. We’ll briefly describe the school and the program that sponsored us. Then we’ll talk about the context for this type of research within libraries and some of the studies that we built our work upon. Then we’ll get into actually explaining our methodology and results. To wrap up, we’ll talk about limitations to the project and future research. We’ll have time for questions at the end, but you’re also welcome to ask them as they occur to you.</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3dedb82357_0_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dedb82357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3f43cae6ab_1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f43cae6ab_1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3" name="Shape 303"/>
        <p:cNvGrpSpPr/>
        <p:nvPr/>
      </p:nvGrpSpPr>
      <p:grpSpPr>
        <a:xfrm>
          <a:off x="0" y="0"/>
          <a:ext cx="0" cy="0"/>
          <a:chOff x="0" y="0"/>
          <a:chExt cx="0" cy="0"/>
        </a:xfrm>
      </p:grpSpPr>
      <p:sp>
        <p:nvSpPr>
          <p:cNvPr id="304" name="Google Shape;304;g3dedb82357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3dedb82357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3dedb82357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3dedb82357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In order to give the project some context, I’m going to tell you a little bit about the school. Randolph is a private undergraduate liberal arts institution in central Virginia. It was founded in 1891 as Randolph-Macon Woman’s College and went coed in 2007. There are two small master’s programs, but the primary focus is on the 700 undergraduate students.</a:t>
            </a:r>
            <a:endParaRPr/>
          </a:p>
          <a:p>
            <a:pPr indent="0" lvl="0" marL="0" rtl="0" algn="l">
              <a:spcBef>
                <a:spcPts val="0"/>
              </a:spcBef>
              <a:spcAft>
                <a:spcPts val="0"/>
              </a:spcAft>
              <a:buNone/>
            </a:pPr>
            <a:r>
              <a:rPr lang="en"/>
              <a:t>The history of the school actually ties into some of the reasoning behind the project. For decades, the student body was primarily white women with enough money to afford tuition. Recently, a lot of work has been done to diversify the student body, from going coed ten years ago to increasing the commuter student population (currently, about 25% of our students are local). The cost of attendance is obviously a huge factor influencing the makeup of the student body, so assessing textbook costs fit well with those efforts. This project was not popular with everyone on campus, but we did have a lot of interest and support from the Dean of the College and others who are working on making a Randolph education available to more people.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9" name="Shape 99"/>
        <p:cNvGrpSpPr/>
        <p:nvPr/>
      </p:nvGrpSpPr>
      <p:grpSpPr>
        <a:xfrm>
          <a:off x="0" y="0"/>
          <a:ext cx="0" cy="0"/>
          <a:chOff x="0" y="0"/>
          <a:chExt cx="0" cy="0"/>
        </a:xfrm>
      </p:grpSpPr>
      <p:sp>
        <p:nvSpPr>
          <p:cNvPr id="100" name="Google Shape;100;g3f38273c9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 name="Google Shape;101;g3f38273c9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g421a649b46_0_1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421a649b46_0_1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3dedb82357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dedb82357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We had several different goals in doing this research. I am the Open Textbook Network campus leader for Randolph College, which means that part of my work is to encourage and and assist faculty in adopting open educational resources. I wanted to start by assessing the current textbook costs at the school so that I would have concrete information to use when talking to faculty about the importance of minimizing those costs. We also wanted to learn about the differences between majors to find out which ones had the biggest cost barriers. This information could help students plan their finances with realistic expectations of the textbook costs over their four years of study. It could also give us somewhere to start when trying to lower textbook costs at Randolph. Another thought was that faculty, while not unaware of individual textbook prices, might not be thinking about the cumulative costs of a four-year degree. It carries a lot more weight to give a number for their major at their school than to throw around the national average, which can be easy to dismiss if they don’t think it reflects their area.</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Google Shape;158;g42054f254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42054f25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We wanted to know the range of costs for a four-year degree in each major. As we could not calculate that without knowing the cost for each book in each course, that turned out to mean everything -- every book in every course offered by the school. We’re a small enough school that we did manage it, but it was not a small amount of information.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g41d1706c19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1" name="Google Shape;171;g41d1706c19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STEPHEN: The tuition and fees currently listed on the Randolph website have no number for textbook costs at all. </a:t>
            </a:r>
            <a:r>
              <a:rPr lang="en">
                <a:solidFill>
                  <a:schemeClr val="dk1"/>
                </a:solidFill>
              </a:rPr>
              <a:t>A number for books and supplies is included in the financial aid letters that Randolph sends to admitted students, but it is just the figure drawn from the national average for colleges of our type published every year by CollegeBoard (most recently, this was $1,220 per year). We couldn’t definitively say that this wasn’t accurate, but the average is so generalized that we wanted more specific information to see how Randolph compared. The average number also provides no information about costs for different majors, which can vary widely.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421a649b4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421a649b4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t>Design spreadsheets, done with the help of Open Oregon’s similar project</a:t>
            </a:r>
            <a:endParaRPr/>
          </a:p>
          <a:p>
            <a:pPr indent="0" lvl="0" marL="0" rtl="0" algn="l">
              <a:spcBef>
                <a:spcPts val="0"/>
              </a:spcBef>
              <a:spcAft>
                <a:spcPts val="0"/>
              </a:spcAft>
              <a:buClr>
                <a:schemeClr val="dk1"/>
              </a:buClr>
              <a:buSzPts val="1100"/>
              <a:buFont typeface="Arial"/>
              <a:buNone/>
            </a:pPr>
            <a:r>
              <a:rPr lang="en"/>
              <a:t>Look up classes. All of them. Done by going through Randolph Course Catalog</a:t>
            </a:r>
            <a:endParaRPr/>
          </a:p>
          <a:p>
            <a:pPr indent="0" lvl="0" marL="0" rtl="0" algn="l">
              <a:spcBef>
                <a:spcPts val="0"/>
              </a:spcBef>
              <a:spcAft>
                <a:spcPts val="0"/>
              </a:spcAft>
              <a:buClr>
                <a:schemeClr val="dk1"/>
              </a:buClr>
              <a:buSzPts val="1100"/>
              <a:buFont typeface="Arial"/>
              <a:buNone/>
            </a:pPr>
            <a:r>
              <a:rPr lang="en"/>
              <a:t>Record textbook costs. All of them.</a:t>
            </a:r>
            <a:endParaRPr/>
          </a:p>
          <a:p>
            <a:pPr indent="457200" lvl="0" marL="0" rtl="0" algn="l">
              <a:spcBef>
                <a:spcPts val="0"/>
              </a:spcBef>
              <a:spcAft>
                <a:spcPts val="0"/>
              </a:spcAft>
              <a:buClr>
                <a:schemeClr val="dk1"/>
              </a:buClr>
              <a:buSzPts val="1100"/>
              <a:buFont typeface="Arial"/>
              <a:buNone/>
            </a:pPr>
            <a:r>
              <a:rPr lang="en"/>
              <a:t>MBS (most)</a:t>
            </a:r>
            <a:endParaRPr/>
          </a:p>
          <a:p>
            <a:pPr indent="457200" lvl="0" marL="0" rtl="0" algn="l">
              <a:spcBef>
                <a:spcPts val="0"/>
              </a:spcBef>
              <a:spcAft>
                <a:spcPts val="0"/>
              </a:spcAft>
              <a:buClr>
                <a:schemeClr val="dk1"/>
              </a:buClr>
              <a:buSzPts val="1100"/>
              <a:buFont typeface="Arial"/>
              <a:buNone/>
            </a:pPr>
            <a:r>
              <a:rPr lang="en"/>
              <a:t>MBS (least)</a:t>
            </a:r>
            <a:endParaRPr/>
          </a:p>
          <a:p>
            <a:pPr indent="457200" lvl="0" marL="0" rtl="0" algn="l">
              <a:spcBef>
                <a:spcPts val="0"/>
              </a:spcBef>
              <a:spcAft>
                <a:spcPts val="0"/>
              </a:spcAft>
              <a:buClr>
                <a:schemeClr val="dk1"/>
              </a:buClr>
              <a:buSzPts val="1100"/>
              <a:buFont typeface="Arial"/>
              <a:buNone/>
            </a:pPr>
            <a:r>
              <a:rPr lang="en"/>
              <a:t>Amazon (lowestish)</a:t>
            </a:r>
            <a:endParaRPr/>
          </a:p>
          <a:p>
            <a:pPr indent="0" lvl="0" marL="0" rtl="0" algn="l">
              <a:spcBef>
                <a:spcPts val="0"/>
              </a:spcBef>
              <a:spcAft>
                <a:spcPts val="0"/>
              </a:spcAft>
              <a:buClr>
                <a:schemeClr val="dk1"/>
              </a:buClr>
              <a:buSzPts val="1100"/>
              <a:buFont typeface="Arial"/>
              <a:buNone/>
            </a:pPr>
            <a:r>
              <a:rPr lang="en"/>
              <a:t>Sort courses into Gen. Ed. categories</a:t>
            </a:r>
            <a:endParaRPr/>
          </a:p>
          <a:p>
            <a:pPr indent="0" lvl="0" marL="0" rtl="0" algn="l">
              <a:spcBef>
                <a:spcPts val="0"/>
              </a:spcBef>
              <a:spcAft>
                <a:spcPts val="0"/>
              </a:spcAft>
              <a:buClr>
                <a:schemeClr val="dk1"/>
              </a:buClr>
              <a:buSzPts val="1100"/>
              <a:buFont typeface="Arial"/>
              <a:buNone/>
            </a:pPr>
            <a:r>
              <a:rPr lang="en"/>
              <a:t>Create Gen. Ed. Schedules</a:t>
            </a:r>
            <a:endParaRPr/>
          </a:p>
          <a:p>
            <a:pPr indent="0" lvl="0" marL="0" rtl="0" algn="l">
              <a:spcBef>
                <a:spcPts val="0"/>
              </a:spcBef>
              <a:spcAft>
                <a:spcPts val="0"/>
              </a:spcAft>
              <a:buClr>
                <a:schemeClr val="dk1"/>
              </a:buClr>
              <a:buSzPts val="1100"/>
              <a:buFont typeface="Arial"/>
              <a:buNone/>
            </a:pPr>
            <a:r>
              <a:rPr lang="en"/>
              <a:t>Create major schedules</a:t>
            </a:r>
            <a:endParaRPr/>
          </a:p>
          <a:p>
            <a:pPr indent="0" lvl="0" marL="0" rtl="0" algn="l">
              <a:spcBef>
                <a:spcPts val="0"/>
              </a:spcBef>
              <a:spcAft>
                <a:spcPts val="0"/>
              </a:spcAft>
              <a:buClr>
                <a:schemeClr val="dk1"/>
              </a:buClr>
              <a:buSzPts val="1100"/>
              <a:buFont typeface="Arial"/>
              <a:buNone/>
            </a:pPr>
            <a:r>
              <a:rPr lang="en"/>
              <a:t>Calculate major costs (high and low)</a:t>
            </a:r>
            <a:endParaRPr/>
          </a:p>
          <a:p>
            <a:pPr indent="0" lvl="0" marL="0" rtl="0" algn="l">
              <a:spcBef>
                <a:spcPts val="0"/>
              </a:spcBef>
              <a:spcAft>
                <a:spcPts val="0"/>
              </a:spcAft>
              <a:buClr>
                <a:schemeClr val="dk1"/>
              </a:buClr>
              <a:buSzPts val="1100"/>
              <a:buFont typeface="Arial"/>
              <a:buNone/>
            </a:pPr>
            <a:r>
              <a:rPr lang="en"/>
              <a:t>Create total schedules</a:t>
            </a:r>
            <a:endParaRPr/>
          </a:p>
          <a:p>
            <a:pPr indent="0" lvl="0" marL="0" rtl="0" algn="l">
              <a:spcBef>
                <a:spcPts val="0"/>
              </a:spcBef>
              <a:spcAft>
                <a:spcPts val="0"/>
              </a:spcAft>
              <a:buNone/>
            </a:pPr>
            <a:r>
              <a:rPr lang="en"/>
              <a:t>Total costs</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docs.google.com/spreadsheets/d/13mH-jDiJk2WZjeo7tGpghp8JlmWmsz-lhXrRUHbfU1c/edit#gid=685253502" TargetMode="External"/><Relationship Id="rId4" Type="http://schemas.openxmlformats.org/officeDocument/2006/relationships/hyperlink" Target="https://docs.google.com/spreadsheets/d/1xNlATQm9MLvKZykPx1RFjrSivcqiF-jnNC0xgk6zAsI/edit#gid=0"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hyperlink" Target="https://docs.google.com/spreadsheets/d/1BtUEexqGwpxVVRNoeN-5izJEFVEsqdYFkhnyNdHYLpY/edit#gid=1058037237" TargetMode="External"/><Relationship Id="rId4" Type="http://schemas.openxmlformats.org/officeDocument/2006/relationships/hyperlink" Target="https://docs.google.com/spreadsheets/d/1BtUEexqGwpxVVRNoeN-5izJEFVEsqdYFkhnyNdHYLpY/edit#gid=1058037237"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3.png"/><Relationship Id="rId4" Type="http://schemas.openxmlformats.org/officeDocument/2006/relationships/hyperlink" Target="https://docs.google.com/spreadsheets/d/1BtUEexqGwpxVVRNoeN-5izJEFVEsqdYFkhnyNdHYLpY/edit?usp=sharin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s://trends.collegeboard.org/college-pricing/figures-tables/average-estimated-undergraduate-budgets-2017-18" TargetMode="External"/><Relationship Id="rId4" Type="http://schemas.openxmlformats.org/officeDocument/2006/relationships/hyperlink" Target="https://coursedirector.mbsdirect.net/cdr/index.php" TargetMode="External"/><Relationship Id="rId5" Type="http://schemas.openxmlformats.org/officeDocument/2006/relationships/hyperlink" Target="http://www.randolphcollege.edu/admission/tuitio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6.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docs.google.com/spreadsheets/d/1la666w9fTyngp5Qs9vU6rX5CIFPKjA3oQ6Z8E5lPtrM/edit#gid=0" TargetMode="External"/><Relationship Id="rId4" Type="http://schemas.openxmlformats.org/officeDocument/2006/relationships/hyperlink" Target="https://docs.google.com/spreadsheets/d/1la666w9fTyngp5Qs9vU6rX5CIFPKjA3oQ6Z8E5lPtrM/edit#gid=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0" y="2287012"/>
            <a:ext cx="3300500" cy="2856488"/>
          </a:xfrm>
          <a:prstGeom prst="rect">
            <a:avLst/>
          </a:prstGeom>
          <a:noFill/>
          <a:ln>
            <a:noFill/>
          </a:ln>
        </p:spPr>
      </p:pic>
      <p:pic>
        <p:nvPicPr>
          <p:cNvPr id="55" name="Google Shape;55;p13"/>
          <p:cNvPicPr preferRelativeResize="0"/>
          <p:nvPr/>
        </p:nvPicPr>
        <p:blipFill>
          <a:blip r:embed="rId4">
            <a:alphaModFix amt="29000"/>
          </a:blip>
          <a:stretch>
            <a:fillRect/>
          </a:stretch>
        </p:blipFill>
        <p:spPr>
          <a:xfrm rot="5400000">
            <a:off x="4899248" y="141646"/>
            <a:ext cx="4854176" cy="4420526"/>
          </a:xfrm>
          <a:prstGeom prst="rect">
            <a:avLst/>
          </a:prstGeom>
          <a:noFill/>
          <a:ln>
            <a:noFill/>
          </a:ln>
        </p:spPr>
      </p:pic>
      <p:sp>
        <p:nvSpPr>
          <p:cNvPr id="56" name="Google Shape;56;p13"/>
          <p:cNvSpPr txBox="1"/>
          <p:nvPr/>
        </p:nvSpPr>
        <p:spPr>
          <a:xfrm>
            <a:off x="780601" y="1166800"/>
            <a:ext cx="7582800" cy="18273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sz="5200">
                <a:solidFill>
                  <a:srgbClr val="000000"/>
                </a:solidFill>
                <a:latin typeface="Fredericka the Great"/>
                <a:ea typeface="Fredericka the Great"/>
                <a:cs typeface="Fredericka the Great"/>
                <a:sym typeface="Fredericka the Great"/>
              </a:rPr>
              <a:t>Assessing Textbook Costs at Randolph College</a:t>
            </a:r>
            <a:endParaRPr sz="5200">
              <a:solidFill>
                <a:srgbClr val="000000"/>
              </a:solidFill>
              <a:latin typeface="Fredericka the Great"/>
              <a:ea typeface="Fredericka the Great"/>
              <a:cs typeface="Fredericka the Great"/>
              <a:sym typeface="Fredericka the Great"/>
            </a:endParaRPr>
          </a:p>
        </p:txBody>
      </p:sp>
      <p:cxnSp>
        <p:nvCxnSpPr>
          <p:cNvPr id="57" name="Google Shape;57;p13"/>
          <p:cNvCxnSpPr/>
          <p:nvPr/>
        </p:nvCxnSpPr>
        <p:spPr>
          <a:xfrm flipH="1">
            <a:off x="217650" y="1727300"/>
            <a:ext cx="1113000" cy="25500"/>
          </a:xfrm>
          <a:prstGeom prst="straightConnector1">
            <a:avLst/>
          </a:prstGeom>
          <a:noFill/>
          <a:ln cap="flat" cmpd="sng" w="9525">
            <a:solidFill>
              <a:srgbClr val="595959"/>
            </a:solidFill>
            <a:prstDash val="solid"/>
            <a:round/>
            <a:headEnd len="med" w="med" type="none"/>
            <a:tailEnd len="med" w="med" type="none"/>
          </a:ln>
        </p:spPr>
      </p:cxnSp>
      <p:cxnSp>
        <p:nvCxnSpPr>
          <p:cNvPr id="58" name="Google Shape;58;p13"/>
          <p:cNvCxnSpPr/>
          <p:nvPr/>
        </p:nvCxnSpPr>
        <p:spPr>
          <a:xfrm flipH="1">
            <a:off x="217650" y="1803500"/>
            <a:ext cx="1113000" cy="25500"/>
          </a:xfrm>
          <a:prstGeom prst="straightConnector1">
            <a:avLst/>
          </a:prstGeom>
          <a:noFill/>
          <a:ln cap="flat" cmpd="sng" w="9525">
            <a:solidFill>
              <a:srgbClr val="595959"/>
            </a:solidFill>
            <a:prstDash val="solid"/>
            <a:round/>
            <a:headEnd len="med" w="med" type="none"/>
            <a:tailEnd len="med" w="med" type="none"/>
          </a:ln>
        </p:spPr>
      </p:cxnSp>
      <p:cxnSp>
        <p:nvCxnSpPr>
          <p:cNvPr id="59" name="Google Shape;59;p13"/>
          <p:cNvCxnSpPr/>
          <p:nvPr/>
        </p:nvCxnSpPr>
        <p:spPr>
          <a:xfrm flipH="1">
            <a:off x="7719300" y="1727300"/>
            <a:ext cx="1113000" cy="25500"/>
          </a:xfrm>
          <a:prstGeom prst="straightConnector1">
            <a:avLst/>
          </a:prstGeom>
          <a:noFill/>
          <a:ln cap="flat" cmpd="sng" w="9525">
            <a:solidFill>
              <a:srgbClr val="595959"/>
            </a:solidFill>
            <a:prstDash val="solid"/>
            <a:round/>
            <a:headEnd len="med" w="med" type="none"/>
            <a:tailEnd len="med" w="med" type="none"/>
          </a:ln>
        </p:spPr>
      </p:cxnSp>
      <p:cxnSp>
        <p:nvCxnSpPr>
          <p:cNvPr id="60" name="Google Shape;60;p13"/>
          <p:cNvCxnSpPr/>
          <p:nvPr/>
        </p:nvCxnSpPr>
        <p:spPr>
          <a:xfrm flipH="1">
            <a:off x="7719300" y="1659925"/>
            <a:ext cx="1113000" cy="25500"/>
          </a:xfrm>
          <a:prstGeom prst="straightConnector1">
            <a:avLst/>
          </a:prstGeom>
          <a:noFill/>
          <a:ln cap="flat" cmpd="sng" w="9525">
            <a:solidFill>
              <a:srgbClr val="595959"/>
            </a:solidFill>
            <a:prstDash val="solid"/>
            <a:round/>
            <a:headEnd len="med" w="med" type="none"/>
            <a:tailEnd len="med" w="med" type="none"/>
          </a:ln>
        </p:spPr>
      </p:cxnSp>
      <p:grpSp>
        <p:nvGrpSpPr>
          <p:cNvPr id="61" name="Google Shape;61;p13"/>
          <p:cNvGrpSpPr/>
          <p:nvPr/>
        </p:nvGrpSpPr>
        <p:grpSpPr>
          <a:xfrm>
            <a:off x="1655344" y="2994131"/>
            <a:ext cx="5833307" cy="2072632"/>
            <a:chOff x="3039500" y="3267450"/>
            <a:chExt cx="3045000" cy="1069525"/>
          </a:xfrm>
        </p:grpSpPr>
        <p:grpSp>
          <p:nvGrpSpPr>
            <p:cNvPr id="62" name="Google Shape;62;p13"/>
            <p:cNvGrpSpPr/>
            <p:nvPr/>
          </p:nvGrpSpPr>
          <p:grpSpPr>
            <a:xfrm>
              <a:off x="3039500" y="3267450"/>
              <a:ext cx="3045000" cy="1069525"/>
              <a:chOff x="3026000" y="3191250"/>
              <a:chExt cx="3045000" cy="1069525"/>
            </a:xfrm>
          </p:grpSpPr>
          <p:sp>
            <p:nvSpPr>
              <p:cNvPr id="63" name="Google Shape;63;p13"/>
              <p:cNvSpPr/>
              <p:nvPr/>
            </p:nvSpPr>
            <p:spPr>
              <a:xfrm>
                <a:off x="3026000" y="3191250"/>
                <a:ext cx="3045000" cy="1069500"/>
              </a:xfrm>
              <a:prstGeom prst="ribbon">
                <a:avLst>
                  <a:gd fmla="val 23801" name="adj1"/>
                  <a:gd fmla="val 73530" name="adj2"/>
                </a:avLst>
              </a:prstGeom>
              <a:no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13"/>
              <p:cNvSpPr/>
              <p:nvPr/>
            </p:nvSpPr>
            <p:spPr>
              <a:xfrm>
                <a:off x="3403400" y="3224275"/>
                <a:ext cx="2290200" cy="1036500"/>
              </a:xfrm>
              <a:prstGeom prst="roundRect">
                <a:avLst>
                  <a:gd fmla="val 9876" name="adj"/>
                </a:avLst>
              </a:prstGeom>
              <a:solidFill>
                <a:srgbClr val="FFFFFF"/>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 name="Google Shape;65;p13"/>
            <p:cNvGrpSpPr/>
            <p:nvPr/>
          </p:nvGrpSpPr>
          <p:grpSpPr>
            <a:xfrm>
              <a:off x="3300509" y="3352225"/>
              <a:ext cx="115125" cy="685800"/>
              <a:chOff x="3237100" y="3352225"/>
              <a:chExt cx="179100" cy="685800"/>
            </a:xfrm>
          </p:grpSpPr>
          <p:cxnSp>
            <p:nvCxnSpPr>
              <p:cNvPr id="66" name="Google Shape;66;p13"/>
              <p:cNvCxnSpPr/>
              <p:nvPr/>
            </p:nvCxnSpPr>
            <p:spPr>
              <a:xfrm rot="10800000">
                <a:off x="3237100" y="33522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67" name="Google Shape;67;p13"/>
              <p:cNvCxnSpPr/>
              <p:nvPr/>
            </p:nvCxnSpPr>
            <p:spPr>
              <a:xfrm rot="10800000">
                <a:off x="3237100" y="34284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68" name="Google Shape;68;p13"/>
              <p:cNvCxnSpPr/>
              <p:nvPr/>
            </p:nvCxnSpPr>
            <p:spPr>
              <a:xfrm rot="10800000">
                <a:off x="3237100" y="35046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69" name="Google Shape;69;p13"/>
              <p:cNvCxnSpPr/>
              <p:nvPr/>
            </p:nvCxnSpPr>
            <p:spPr>
              <a:xfrm rot="10800000">
                <a:off x="3237100" y="38856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70" name="Google Shape;70;p13"/>
              <p:cNvCxnSpPr/>
              <p:nvPr/>
            </p:nvCxnSpPr>
            <p:spPr>
              <a:xfrm rot="10800000">
                <a:off x="3237100" y="39618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71" name="Google Shape;71;p13"/>
              <p:cNvCxnSpPr/>
              <p:nvPr/>
            </p:nvCxnSpPr>
            <p:spPr>
              <a:xfrm rot="10800000">
                <a:off x="3237100" y="4038025"/>
                <a:ext cx="179100" cy="0"/>
              </a:xfrm>
              <a:prstGeom prst="straightConnector1">
                <a:avLst/>
              </a:prstGeom>
              <a:noFill/>
              <a:ln cap="flat" cmpd="sng" w="9525">
                <a:solidFill>
                  <a:srgbClr val="595959"/>
                </a:solidFill>
                <a:prstDash val="solid"/>
                <a:round/>
                <a:headEnd len="med" w="med" type="none"/>
                <a:tailEnd len="med" w="med" type="none"/>
              </a:ln>
            </p:spPr>
          </p:cxnSp>
        </p:grpSp>
        <p:grpSp>
          <p:nvGrpSpPr>
            <p:cNvPr id="72" name="Google Shape;72;p13"/>
            <p:cNvGrpSpPr/>
            <p:nvPr/>
          </p:nvGrpSpPr>
          <p:grpSpPr>
            <a:xfrm>
              <a:off x="5706370" y="3352225"/>
              <a:ext cx="115125" cy="685800"/>
              <a:chOff x="3237100" y="3352225"/>
              <a:chExt cx="179100" cy="685800"/>
            </a:xfrm>
          </p:grpSpPr>
          <p:cxnSp>
            <p:nvCxnSpPr>
              <p:cNvPr id="73" name="Google Shape;73;p13"/>
              <p:cNvCxnSpPr/>
              <p:nvPr/>
            </p:nvCxnSpPr>
            <p:spPr>
              <a:xfrm rot="10800000">
                <a:off x="3237100" y="33522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74" name="Google Shape;74;p13"/>
              <p:cNvCxnSpPr/>
              <p:nvPr/>
            </p:nvCxnSpPr>
            <p:spPr>
              <a:xfrm rot="10800000">
                <a:off x="3237100" y="34284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75" name="Google Shape;75;p13"/>
              <p:cNvCxnSpPr/>
              <p:nvPr/>
            </p:nvCxnSpPr>
            <p:spPr>
              <a:xfrm rot="10800000">
                <a:off x="3237100" y="35046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76" name="Google Shape;76;p13"/>
              <p:cNvCxnSpPr/>
              <p:nvPr/>
            </p:nvCxnSpPr>
            <p:spPr>
              <a:xfrm rot="10800000">
                <a:off x="3237100" y="38856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77" name="Google Shape;77;p13"/>
              <p:cNvCxnSpPr/>
              <p:nvPr/>
            </p:nvCxnSpPr>
            <p:spPr>
              <a:xfrm rot="10800000">
                <a:off x="3237100" y="3961825"/>
                <a:ext cx="179100" cy="0"/>
              </a:xfrm>
              <a:prstGeom prst="straightConnector1">
                <a:avLst/>
              </a:prstGeom>
              <a:noFill/>
              <a:ln cap="flat" cmpd="sng" w="9525">
                <a:solidFill>
                  <a:srgbClr val="595959"/>
                </a:solidFill>
                <a:prstDash val="solid"/>
                <a:round/>
                <a:headEnd len="med" w="med" type="none"/>
                <a:tailEnd len="med" w="med" type="none"/>
              </a:ln>
            </p:spPr>
          </p:cxnSp>
          <p:cxnSp>
            <p:nvCxnSpPr>
              <p:cNvPr id="78" name="Google Shape;78;p13"/>
              <p:cNvCxnSpPr/>
              <p:nvPr/>
            </p:nvCxnSpPr>
            <p:spPr>
              <a:xfrm rot="10800000">
                <a:off x="3237100" y="4038025"/>
                <a:ext cx="179100" cy="0"/>
              </a:xfrm>
              <a:prstGeom prst="straightConnector1">
                <a:avLst/>
              </a:prstGeom>
              <a:noFill/>
              <a:ln cap="flat" cmpd="sng" w="9525">
                <a:solidFill>
                  <a:srgbClr val="595959"/>
                </a:solidFill>
                <a:prstDash val="solid"/>
                <a:round/>
                <a:headEnd len="med" w="med" type="none"/>
                <a:tailEnd len="med" w="med" type="none"/>
              </a:ln>
            </p:spPr>
          </p:cxnSp>
        </p:grpSp>
      </p:grpSp>
      <p:sp>
        <p:nvSpPr>
          <p:cNvPr id="79" name="Google Shape;79;p13"/>
          <p:cNvSpPr txBox="1"/>
          <p:nvPr/>
        </p:nvSpPr>
        <p:spPr>
          <a:xfrm>
            <a:off x="2448900" y="2994088"/>
            <a:ext cx="4246200" cy="1731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400">
                <a:solidFill>
                  <a:srgbClr val="595959"/>
                </a:solidFill>
                <a:latin typeface="Oregano"/>
                <a:ea typeface="Oregano"/>
                <a:cs typeface="Oregano"/>
                <a:sym typeface="Oregano"/>
              </a:rPr>
              <a:t>Stephen Krueger</a:t>
            </a:r>
            <a:endParaRPr sz="2400">
              <a:solidFill>
                <a:srgbClr val="595959"/>
              </a:solidFill>
              <a:latin typeface="Oregano"/>
              <a:ea typeface="Oregano"/>
              <a:cs typeface="Oregano"/>
              <a:sym typeface="Oregano"/>
            </a:endParaRPr>
          </a:p>
          <a:p>
            <a:pPr indent="0" lvl="0" marL="0" rtl="0" algn="ctr">
              <a:spcBef>
                <a:spcPts val="0"/>
              </a:spcBef>
              <a:spcAft>
                <a:spcPts val="0"/>
              </a:spcAft>
              <a:buNone/>
            </a:pPr>
            <a:r>
              <a:rPr lang="en" sz="2000">
                <a:solidFill>
                  <a:srgbClr val="595959"/>
                </a:solidFill>
                <a:latin typeface="Oregano"/>
                <a:ea typeface="Oregano"/>
                <a:cs typeface="Oregano"/>
                <a:sym typeface="Oregano"/>
              </a:rPr>
              <a:t>(he/him or they/them)  </a:t>
            </a:r>
            <a:endParaRPr sz="2000">
              <a:solidFill>
                <a:srgbClr val="595959"/>
              </a:solidFill>
              <a:latin typeface="Oregano"/>
              <a:ea typeface="Oregano"/>
              <a:cs typeface="Oregano"/>
              <a:sym typeface="Oregano"/>
            </a:endParaRPr>
          </a:p>
          <a:p>
            <a:pPr indent="0" lvl="0" marL="0" rtl="0" algn="ctr">
              <a:spcBef>
                <a:spcPts val="0"/>
              </a:spcBef>
              <a:spcAft>
                <a:spcPts val="0"/>
              </a:spcAft>
              <a:buNone/>
            </a:pPr>
            <a:r>
              <a:rPr lang="en" sz="2000">
                <a:solidFill>
                  <a:srgbClr val="595959"/>
                </a:solidFill>
                <a:latin typeface="Oregano"/>
                <a:ea typeface="Oregano"/>
                <a:cs typeface="Oregano"/>
                <a:sym typeface="Oregano"/>
              </a:rPr>
              <a:t>Access &amp; Outreach Services Librarian</a:t>
            </a:r>
            <a:endParaRPr sz="2000">
              <a:solidFill>
                <a:srgbClr val="595959"/>
              </a:solidFill>
              <a:latin typeface="Oregano"/>
              <a:ea typeface="Oregano"/>
              <a:cs typeface="Oregano"/>
              <a:sym typeface="Oregano"/>
            </a:endParaRPr>
          </a:p>
          <a:p>
            <a:pPr indent="0" lvl="0" marL="0" rtl="0" algn="ctr">
              <a:spcBef>
                <a:spcPts val="0"/>
              </a:spcBef>
              <a:spcAft>
                <a:spcPts val="0"/>
              </a:spcAft>
              <a:buNone/>
            </a:pPr>
            <a:r>
              <a:rPr lang="en" sz="2400">
                <a:solidFill>
                  <a:srgbClr val="595959"/>
                </a:solidFill>
                <a:latin typeface="Oregano"/>
                <a:ea typeface="Oregano"/>
                <a:cs typeface="Oregano"/>
                <a:sym typeface="Oregano"/>
              </a:rPr>
              <a:t>Lewis Ward </a:t>
            </a:r>
            <a:endParaRPr sz="2400">
              <a:solidFill>
                <a:srgbClr val="595959"/>
              </a:solidFill>
              <a:latin typeface="Oregano"/>
              <a:ea typeface="Oregano"/>
              <a:cs typeface="Oregano"/>
              <a:sym typeface="Oregano"/>
            </a:endParaRPr>
          </a:p>
          <a:p>
            <a:pPr indent="0" lvl="0" marL="0" rtl="0" algn="ctr">
              <a:spcBef>
                <a:spcPts val="0"/>
              </a:spcBef>
              <a:spcAft>
                <a:spcPts val="0"/>
              </a:spcAft>
              <a:buNone/>
            </a:pPr>
            <a:r>
              <a:rPr lang="en" sz="2000">
                <a:solidFill>
                  <a:srgbClr val="595959"/>
                </a:solidFill>
                <a:latin typeface="Oregano"/>
                <a:ea typeface="Oregano"/>
                <a:cs typeface="Oregano"/>
                <a:sym typeface="Oregano"/>
              </a:rPr>
              <a:t>(he/him)</a:t>
            </a:r>
            <a:endParaRPr sz="2000">
              <a:solidFill>
                <a:srgbClr val="595959"/>
              </a:solidFill>
              <a:latin typeface="Oregano"/>
              <a:ea typeface="Oregano"/>
              <a:cs typeface="Oregano"/>
              <a:sym typeface="Oregano"/>
            </a:endParaRPr>
          </a:p>
          <a:p>
            <a:pPr indent="0" lvl="0" marL="0" rtl="0" algn="ctr">
              <a:spcBef>
                <a:spcPts val="0"/>
              </a:spcBef>
              <a:spcAft>
                <a:spcPts val="0"/>
              </a:spcAft>
              <a:buNone/>
            </a:pPr>
            <a:r>
              <a:rPr lang="en" sz="2000">
                <a:solidFill>
                  <a:srgbClr val="595959"/>
                </a:solidFill>
                <a:latin typeface="Oregano"/>
                <a:ea typeface="Oregano"/>
                <a:cs typeface="Oregano"/>
                <a:sym typeface="Oregano"/>
              </a:rPr>
              <a:t>Museum &amp; Heritage Studies/Studio Art, 2020</a:t>
            </a:r>
            <a:endParaRPr sz="2000">
              <a:solidFill>
                <a:srgbClr val="595959"/>
              </a:solidFill>
              <a:latin typeface="Oregano"/>
              <a:ea typeface="Oregano"/>
              <a:cs typeface="Oregano"/>
              <a:sym typeface="Oregan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2"/>
          <p:cNvSpPr/>
          <p:nvPr/>
        </p:nvSpPr>
        <p:spPr>
          <a:xfrm>
            <a:off x="253500" y="401100"/>
            <a:ext cx="8655000" cy="1318175"/>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2"/>
          <p:cNvSpPr/>
          <p:nvPr/>
        </p:nvSpPr>
        <p:spPr>
          <a:xfrm>
            <a:off x="253500" y="1925925"/>
            <a:ext cx="8655000" cy="1318175"/>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2"/>
          <p:cNvSpPr/>
          <p:nvPr/>
        </p:nvSpPr>
        <p:spPr>
          <a:xfrm>
            <a:off x="253500" y="3413100"/>
            <a:ext cx="8655000" cy="1318175"/>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2"/>
          <p:cNvSpPr txBox="1"/>
          <p:nvPr/>
        </p:nvSpPr>
        <p:spPr>
          <a:xfrm>
            <a:off x="284450" y="769463"/>
            <a:ext cx="8064300" cy="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 Sort courses into </a:t>
            </a:r>
            <a:r>
              <a:rPr lang="en" sz="3000" u="sng">
                <a:solidFill>
                  <a:schemeClr val="hlink"/>
                </a:solidFill>
                <a:latin typeface="Caveat"/>
                <a:ea typeface="Caveat"/>
                <a:cs typeface="Caveat"/>
                <a:sym typeface="Caveat"/>
                <a:hlinkClick r:id="rId3"/>
              </a:rPr>
              <a:t>Gen. Ed. categories</a:t>
            </a:r>
            <a:endParaRPr sz="3000">
              <a:latin typeface="Caveat"/>
              <a:ea typeface="Caveat"/>
              <a:cs typeface="Caveat"/>
              <a:sym typeface="Caveat"/>
            </a:endParaRPr>
          </a:p>
        </p:txBody>
      </p:sp>
      <p:sp>
        <p:nvSpPr>
          <p:cNvPr id="204" name="Google Shape;204;p22"/>
          <p:cNvSpPr txBox="1"/>
          <p:nvPr/>
        </p:nvSpPr>
        <p:spPr>
          <a:xfrm>
            <a:off x="0" y="2210838"/>
            <a:ext cx="8207400" cy="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   - Create General Education Schedules</a:t>
            </a:r>
            <a:endParaRPr sz="3000">
              <a:latin typeface="Caveat"/>
              <a:ea typeface="Caveat"/>
              <a:cs typeface="Caveat"/>
              <a:sym typeface="Caveat"/>
            </a:endParaRPr>
          </a:p>
        </p:txBody>
      </p:sp>
      <p:sp>
        <p:nvSpPr>
          <p:cNvPr id="205" name="Google Shape;205;p22"/>
          <p:cNvSpPr txBox="1"/>
          <p:nvPr/>
        </p:nvSpPr>
        <p:spPr>
          <a:xfrm>
            <a:off x="93500" y="3756734"/>
            <a:ext cx="8446200" cy="63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   - Create </a:t>
            </a:r>
            <a:r>
              <a:rPr lang="en" sz="3000" u="sng">
                <a:solidFill>
                  <a:schemeClr val="hlink"/>
                </a:solidFill>
                <a:latin typeface="Caveat"/>
                <a:ea typeface="Caveat"/>
                <a:cs typeface="Caveat"/>
                <a:sym typeface="Caveat"/>
                <a:hlinkClick r:id="rId4"/>
              </a:rPr>
              <a:t>Major Schedule</a:t>
            </a:r>
            <a:endParaRPr sz="3000">
              <a:latin typeface="Caveat"/>
              <a:ea typeface="Caveat"/>
              <a:cs typeface="Caveat"/>
              <a:sym typeface="Caveat"/>
            </a:endParaRPr>
          </a:p>
        </p:txBody>
      </p:sp>
      <p:sp>
        <p:nvSpPr>
          <p:cNvPr id="206" name="Google Shape;206;p22"/>
          <p:cNvSpPr txBox="1"/>
          <p:nvPr/>
        </p:nvSpPr>
        <p:spPr>
          <a:xfrm>
            <a:off x="7924225" y="4834675"/>
            <a:ext cx="1770600" cy="16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To be continued.</a:t>
            </a:r>
            <a:endParaRPr>
              <a:latin typeface="Caveat"/>
              <a:ea typeface="Caveat"/>
              <a:cs typeface="Caveat"/>
              <a:sym typeface="Caveat"/>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3"/>
          <p:cNvSpPr/>
          <p:nvPr/>
        </p:nvSpPr>
        <p:spPr>
          <a:xfrm>
            <a:off x="244500" y="442550"/>
            <a:ext cx="8655000" cy="1342500"/>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3"/>
          <p:cNvSpPr/>
          <p:nvPr/>
        </p:nvSpPr>
        <p:spPr>
          <a:xfrm>
            <a:off x="253500" y="1920700"/>
            <a:ext cx="8655000" cy="1342500"/>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3"/>
          <p:cNvSpPr/>
          <p:nvPr/>
        </p:nvSpPr>
        <p:spPr>
          <a:xfrm>
            <a:off x="244500" y="3398850"/>
            <a:ext cx="8655000" cy="1342500"/>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3"/>
          <p:cNvSpPr txBox="1"/>
          <p:nvPr/>
        </p:nvSpPr>
        <p:spPr>
          <a:xfrm>
            <a:off x="453300" y="711181"/>
            <a:ext cx="7923300" cy="8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 Calculate major costs ( high and low)</a:t>
            </a:r>
            <a:endParaRPr sz="3000">
              <a:latin typeface="Caveat"/>
              <a:ea typeface="Caveat"/>
              <a:cs typeface="Caveat"/>
              <a:sym typeface="Caveat"/>
            </a:endParaRPr>
          </a:p>
        </p:txBody>
      </p:sp>
      <p:sp>
        <p:nvSpPr>
          <p:cNvPr id="215" name="Google Shape;215;p23"/>
          <p:cNvSpPr txBox="1"/>
          <p:nvPr/>
        </p:nvSpPr>
        <p:spPr>
          <a:xfrm>
            <a:off x="244500" y="2189311"/>
            <a:ext cx="8655000" cy="8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   - Create total schedules</a:t>
            </a:r>
            <a:endParaRPr sz="3000">
              <a:latin typeface="Caveat"/>
              <a:ea typeface="Caveat"/>
              <a:cs typeface="Caveat"/>
              <a:sym typeface="Caveat"/>
            </a:endParaRPr>
          </a:p>
        </p:txBody>
      </p:sp>
      <p:sp>
        <p:nvSpPr>
          <p:cNvPr id="216" name="Google Shape;216;p23"/>
          <p:cNvSpPr txBox="1"/>
          <p:nvPr/>
        </p:nvSpPr>
        <p:spPr>
          <a:xfrm>
            <a:off x="268042" y="3667470"/>
            <a:ext cx="8446200" cy="26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chemeClr val="hlink"/>
                </a:solidFill>
                <a:uFill>
                  <a:noFill/>
                </a:uFill>
                <a:latin typeface="Caveat"/>
                <a:ea typeface="Caveat"/>
                <a:cs typeface="Caveat"/>
                <a:sym typeface="Caveat"/>
                <a:hlinkClick r:id="rId3"/>
              </a:rPr>
              <a:t>   - </a:t>
            </a:r>
            <a:r>
              <a:rPr lang="en" sz="3000" u="sng">
                <a:solidFill>
                  <a:schemeClr val="hlink"/>
                </a:solidFill>
                <a:latin typeface="Caveat"/>
                <a:ea typeface="Caveat"/>
                <a:cs typeface="Caveat"/>
                <a:sym typeface="Caveat"/>
                <a:hlinkClick r:id="rId4"/>
              </a:rPr>
              <a:t>Total costs</a:t>
            </a:r>
            <a:endParaRPr sz="3000" u="sng">
              <a:latin typeface="Caveat"/>
              <a:ea typeface="Caveat"/>
              <a:cs typeface="Caveat"/>
              <a:sym typeface="Caveat"/>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pic>
        <p:nvPicPr>
          <p:cNvPr id="221" name="Google Shape;221;p24"/>
          <p:cNvPicPr preferRelativeResize="0"/>
          <p:nvPr/>
        </p:nvPicPr>
        <p:blipFill rotWithShape="1">
          <a:blip r:embed="rId3">
            <a:alphaModFix amt="26000"/>
          </a:blip>
          <a:srcRect b="13898" l="10442" r="27178" t="14825"/>
          <a:stretch/>
        </p:blipFill>
        <p:spPr>
          <a:xfrm>
            <a:off x="0" y="0"/>
            <a:ext cx="9227275" cy="5143500"/>
          </a:xfrm>
          <a:prstGeom prst="rect">
            <a:avLst/>
          </a:prstGeom>
          <a:noFill/>
          <a:ln>
            <a:noFill/>
          </a:ln>
        </p:spPr>
      </p:pic>
      <p:sp>
        <p:nvSpPr>
          <p:cNvPr id="222" name="Google Shape;222;p24"/>
          <p:cNvSpPr txBox="1"/>
          <p:nvPr/>
        </p:nvSpPr>
        <p:spPr>
          <a:xfrm>
            <a:off x="311700" y="3817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200" u="sng">
                <a:solidFill>
                  <a:srgbClr val="0097A7"/>
                </a:solidFill>
                <a:latin typeface="Fredericka the Great"/>
                <a:ea typeface="Fredericka the Great"/>
                <a:cs typeface="Fredericka the Great"/>
                <a:sym typeface="Fredericka the Great"/>
                <a:hlinkClick r:id="rId4"/>
              </a:rPr>
              <a:t>Results</a:t>
            </a:r>
            <a:endParaRPr sz="3200">
              <a:solidFill>
                <a:srgbClr val="000000"/>
              </a:solidFill>
              <a:latin typeface="Fredericka the Great"/>
              <a:ea typeface="Fredericka the Great"/>
              <a:cs typeface="Fredericka the Great"/>
              <a:sym typeface="Fredericka the Great"/>
            </a:endParaRPr>
          </a:p>
        </p:txBody>
      </p:sp>
      <p:sp>
        <p:nvSpPr>
          <p:cNvPr id="223" name="Google Shape;223;p24"/>
          <p:cNvSpPr txBox="1"/>
          <p:nvPr/>
        </p:nvSpPr>
        <p:spPr>
          <a:xfrm>
            <a:off x="2306100" y="2191050"/>
            <a:ext cx="4531800" cy="76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sz="3600">
                <a:latin typeface="Finger Paint"/>
                <a:ea typeface="Finger Paint"/>
                <a:cs typeface="Finger Paint"/>
                <a:sym typeface="Finger Paint"/>
              </a:rPr>
              <a:t>It’s complicated.</a:t>
            </a:r>
            <a:endParaRPr sz="3600">
              <a:latin typeface="Finger Paint"/>
              <a:ea typeface="Finger Paint"/>
              <a:cs typeface="Finger Paint"/>
              <a:sym typeface="Finger Pain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id="228" name="Google Shape;228;p25"/>
          <p:cNvPicPr preferRelativeResize="0"/>
          <p:nvPr/>
        </p:nvPicPr>
        <p:blipFill rotWithShape="1">
          <a:blip r:embed="rId3">
            <a:alphaModFix amt="38000"/>
          </a:blip>
          <a:srcRect b="0" l="24096" r="3950" t="0"/>
          <a:stretch/>
        </p:blipFill>
        <p:spPr>
          <a:xfrm rot="5400000">
            <a:off x="1980863" y="-1996662"/>
            <a:ext cx="5182276" cy="9175599"/>
          </a:xfrm>
          <a:prstGeom prst="rect">
            <a:avLst/>
          </a:prstGeom>
          <a:noFill/>
          <a:ln>
            <a:noFill/>
          </a:ln>
        </p:spPr>
      </p:pic>
      <p:sp>
        <p:nvSpPr>
          <p:cNvPr id="229" name="Google Shape;229;p25"/>
          <p:cNvSpPr/>
          <p:nvPr/>
        </p:nvSpPr>
        <p:spPr>
          <a:xfrm>
            <a:off x="6029825" y="1152475"/>
            <a:ext cx="2507166" cy="3343194"/>
          </a:xfrm>
          <a:prstGeom prst="flowChartDocument">
            <a:avLst/>
          </a:prstGeom>
          <a:solidFill>
            <a:srgbClr val="FFFFFF"/>
          </a:solidFill>
          <a:ln cap="flat" cmpd="sng" w="285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5"/>
          <p:cNvSpPr/>
          <p:nvPr/>
        </p:nvSpPr>
        <p:spPr>
          <a:xfrm>
            <a:off x="3216550" y="1154125"/>
            <a:ext cx="2571750" cy="3343194"/>
          </a:xfrm>
          <a:prstGeom prst="flowChartDocument">
            <a:avLst/>
          </a:prstGeom>
          <a:solidFill>
            <a:srgbClr val="FFFFFF"/>
          </a:solidFill>
          <a:ln cap="flat" cmpd="sng" w="285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403275" y="1109575"/>
            <a:ext cx="2571750" cy="3343194"/>
          </a:xfrm>
          <a:prstGeom prst="flowChartDocument">
            <a:avLst/>
          </a:prstGeom>
          <a:solidFill>
            <a:srgbClr val="FFFFFF"/>
          </a:solidFill>
          <a:ln cap="flat" cmpd="sng" w="285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25"/>
          <p:cNvSpPr txBox="1"/>
          <p:nvPr/>
        </p:nvSpPr>
        <p:spPr>
          <a:xfrm>
            <a:off x="413400" y="247875"/>
            <a:ext cx="8993400" cy="572700"/>
          </a:xfrm>
          <a:prstGeom prst="rect">
            <a:avLst/>
          </a:prstGeom>
          <a:solidFill>
            <a:srgbClr val="FFFFFF"/>
          </a:solidFill>
          <a:ln cap="flat" cmpd="sng" w="28575">
            <a:solidFill>
              <a:srgbClr val="000000"/>
            </a:solidFill>
            <a:prstDash val="dash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Fredericka the Great"/>
                <a:ea typeface="Fredericka the Great"/>
                <a:cs typeface="Fredericka the Great"/>
                <a:sym typeface="Fredericka the Great"/>
              </a:rPr>
              <a:t>Results</a:t>
            </a:r>
            <a:endParaRPr sz="3000">
              <a:latin typeface="Fredericka the Great"/>
              <a:ea typeface="Fredericka the Great"/>
              <a:cs typeface="Fredericka the Great"/>
              <a:sym typeface="Fredericka the Great"/>
            </a:endParaRPr>
          </a:p>
        </p:txBody>
      </p:sp>
      <p:sp>
        <p:nvSpPr>
          <p:cNvPr id="233" name="Google Shape;233;p25"/>
          <p:cNvSpPr/>
          <p:nvPr/>
        </p:nvSpPr>
        <p:spPr>
          <a:xfrm>
            <a:off x="400625" y="1111400"/>
            <a:ext cx="2571600" cy="917700"/>
          </a:xfrm>
          <a:prstGeom prst="rect">
            <a:avLst/>
          </a:prstGeom>
          <a:solidFill>
            <a:srgbClr val="F3F3F3">
              <a:alpha val="73460"/>
            </a:srgbClr>
          </a:solidFill>
          <a:ln cap="flat" cmpd="sng" w="285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txBox="1"/>
          <p:nvPr/>
        </p:nvSpPr>
        <p:spPr>
          <a:xfrm>
            <a:off x="403275" y="2066875"/>
            <a:ext cx="2571600" cy="2181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2600">
                <a:solidFill>
                  <a:srgbClr val="595959"/>
                </a:solidFill>
                <a:latin typeface="Caveat"/>
                <a:ea typeface="Caveat"/>
                <a:cs typeface="Caveat"/>
                <a:sym typeface="Caveat"/>
              </a:rPr>
              <a:t>Average: $6,099.49 ($1,524.87 per year)</a:t>
            </a:r>
            <a:endParaRPr b="1" sz="2600">
              <a:solidFill>
                <a:srgbClr val="595959"/>
              </a:solidFill>
              <a:latin typeface="Caveat"/>
              <a:ea typeface="Caveat"/>
              <a:cs typeface="Caveat"/>
              <a:sym typeface="Caveat"/>
            </a:endParaRPr>
          </a:p>
          <a:p>
            <a:pPr indent="0" lvl="0" marL="0" rtl="0" algn="l">
              <a:lnSpc>
                <a:spcPct val="115000"/>
              </a:lnSpc>
              <a:spcBef>
                <a:spcPts val="1600"/>
              </a:spcBef>
              <a:spcAft>
                <a:spcPts val="1600"/>
              </a:spcAft>
              <a:buNone/>
            </a:pPr>
            <a:r>
              <a:rPr b="1" lang="en" sz="2600">
                <a:solidFill>
                  <a:srgbClr val="595959"/>
                </a:solidFill>
                <a:latin typeface="Caveat"/>
                <a:ea typeface="Caveat"/>
                <a:cs typeface="Caveat"/>
                <a:sym typeface="Caveat"/>
              </a:rPr>
              <a:t>Range: $4,528.75 - $7,404.62</a:t>
            </a:r>
            <a:endParaRPr sz="2600">
              <a:solidFill>
                <a:srgbClr val="595959"/>
              </a:solidFill>
            </a:endParaRPr>
          </a:p>
        </p:txBody>
      </p:sp>
      <p:sp>
        <p:nvSpPr>
          <p:cNvPr id="235" name="Google Shape;235;p25"/>
          <p:cNvSpPr/>
          <p:nvPr/>
        </p:nvSpPr>
        <p:spPr>
          <a:xfrm>
            <a:off x="3205000" y="1150175"/>
            <a:ext cx="2571600" cy="917700"/>
          </a:xfrm>
          <a:prstGeom prst="rect">
            <a:avLst/>
          </a:prstGeom>
          <a:solidFill>
            <a:srgbClr val="EEEEEE">
              <a:alpha val="88080"/>
            </a:srgbClr>
          </a:solidFill>
          <a:ln cap="flat" cmpd="sng" w="285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txBox="1"/>
          <p:nvPr/>
        </p:nvSpPr>
        <p:spPr>
          <a:xfrm>
            <a:off x="3219313" y="2076125"/>
            <a:ext cx="2571600" cy="1823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600">
                <a:solidFill>
                  <a:srgbClr val="595959"/>
                </a:solidFill>
                <a:latin typeface="Caveat"/>
                <a:ea typeface="Caveat"/>
                <a:cs typeface="Caveat"/>
                <a:sym typeface="Caveat"/>
              </a:rPr>
              <a:t>Average: $829.82 ($207.46 per year)</a:t>
            </a:r>
            <a:endParaRPr b="1" sz="2600">
              <a:solidFill>
                <a:srgbClr val="595959"/>
              </a:solidFill>
              <a:latin typeface="Caveat"/>
              <a:ea typeface="Caveat"/>
              <a:cs typeface="Caveat"/>
              <a:sym typeface="Caveat"/>
            </a:endParaRPr>
          </a:p>
          <a:p>
            <a:pPr indent="0" lvl="0" marL="0" rtl="0" algn="l">
              <a:lnSpc>
                <a:spcPct val="115000"/>
              </a:lnSpc>
              <a:spcBef>
                <a:spcPts val="1600"/>
              </a:spcBef>
              <a:spcAft>
                <a:spcPts val="1600"/>
              </a:spcAft>
              <a:buClr>
                <a:srgbClr val="000000"/>
              </a:buClr>
              <a:buSzPts val="1100"/>
              <a:buFont typeface="Arial"/>
              <a:buNone/>
            </a:pPr>
            <a:r>
              <a:rPr b="1" lang="en" sz="2600">
                <a:solidFill>
                  <a:srgbClr val="595959"/>
                </a:solidFill>
                <a:latin typeface="Caveat"/>
                <a:ea typeface="Caveat"/>
                <a:cs typeface="Caveat"/>
                <a:sym typeface="Caveat"/>
              </a:rPr>
              <a:t>Range: $202.50 - $1883.75</a:t>
            </a:r>
            <a:endParaRPr b="1" sz="2600">
              <a:solidFill>
                <a:srgbClr val="595959"/>
              </a:solidFill>
              <a:latin typeface="Caveat"/>
              <a:ea typeface="Caveat"/>
              <a:cs typeface="Caveat"/>
              <a:sym typeface="Caveat"/>
            </a:endParaRPr>
          </a:p>
        </p:txBody>
      </p:sp>
      <p:sp>
        <p:nvSpPr>
          <p:cNvPr id="237" name="Google Shape;237;p25"/>
          <p:cNvSpPr/>
          <p:nvPr/>
        </p:nvSpPr>
        <p:spPr>
          <a:xfrm>
            <a:off x="6035200" y="1150175"/>
            <a:ext cx="2507100" cy="917700"/>
          </a:xfrm>
          <a:prstGeom prst="rect">
            <a:avLst/>
          </a:prstGeom>
          <a:solidFill>
            <a:srgbClr val="F3F3F3">
              <a:alpha val="73460"/>
            </a:srgbClr>
          </a:solidFill>
          <a:ln cap="flat" cmpd="sng" w="28575">
            <a:solidFill>
              <a:srgbClr val="595959"/>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5"/>
          <p:cNvSpPr txBox="1"/>
          <p:nvPr/>
        </p:nvSpPr>
        <p:spPr>
          <a:xfrm>
            <a:off x="6035200" y="2067875"/>
            <a:ext cx="2507100" cy="1687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600">
                <a:solidFill>
                  <a:srgbClr val="595959"/>
                </a:solidFill>
                <a:latin typeface="Caveat"/>
                <a:ea typeface="Caveat"/>
                <a:cs typeface="Caveat"/>
                <a:sym typeface="Caveat"/>
              </a:rPr>
              <a:t>Average: $369.75 ($92.44 per year)</a:t>
            </a:r>
            <a:endParaRPr b="1" sz="2600">
              <a:solidFill>
                <a:srgbClr val="595959"/>
              </a:solidFill>
              <a:latin typeface="Caveat"/>
              <a:ea typeface="Caveat"/>
              <a:cs typeface="Caveat"/>
              <a:sym typeface="Caveat"/>
            </a:endParaRPr>
          </a:p>
          <a:p>
            <a:pPr indent="0" lvl="0" marL="0" rtl="0" algn="l">
              <a:lnSpc>
                <a:spcPct val="115000"/>
              </a:lnSpc>
              <a:spcBef>
                <a:spcPts val="1600"/>
              </a:spcBef>
              <a:spcAft>
                <a:spcPts val="1600"/>
              </a:spcAft>
              <a:buClr>
                <a:srgbClr val="000000"/>
              </a:buClr>
              <a:buSzPts val="1100"/>
              <a:buFont typeface="Arial"/>
              <a:buNone/>
            </a:pPr>
            <a:r>
              <a:rPr b="1" lang="en" sz="2600">
                <a:solidFill>
                  <a:srgbClr val="595959"/>
                </a:solidFill>
                <a:latin typeface="Caveat"/>
                <a:ea typeface="Caveat"/>
                <a:cs typeface="Caveat"/>
                <a:sym typeface="Caveat"/>
              </a:rPr>
              <a:t>Range: $85.99 - $1003.55</a:t>
            </a:r>
            <a:endParaRPr b="1" sz="2600">
              <a:solidFill>
                <a:srgbClr val="595959"/>
              </a:solidFill>
              <a:latin typeface="Caveat"/>
              <a:ea typeface="Caveat"/>
              <a:cs typeface="Caveat"/>
              <a:sym typeface="Caveat"/>
            </a:endParaRPr>
          </a:p>
        </p:txBody>
      </p:sp>
      <p:sp>
        <p:nvSpPr>
          <p:cNvPr id="239" name="Google Shape;239;p25"/>
          <p:cNvSpPr txBox="1"/>
          <p:nvPr/>
        </p:nvSpPr>
        <p:spPr>
          <a:xfrm>
            <a:off x="6022300" y="1150175"/>
            <a:ext cx="2507100" cy="9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2400" u="sng">
                <a:solidFill>
                  <a:srgbClr val="434343"/>
                </a:solidFill>
                <a:highlight>
                  <a:srgbClr val="EAD1DC"/>
                </a:highlight>
                <a:latin typeface="Stardos Stencil"/>
                <a:ea typeface="Stardos Stencil"/>
                <a:cs typeface="Stardos Stencil"/>
                <a:sym typeface="Stardos Stencil"/>
              </a:rPr>
              <a:t>Lowestish cost (Amazon)</a:t>
            </a:r>
            <a:endParaRPr/>
          </a:p>
        </p:txBody>
      </p:sp>
      <p:sp>
        <p:nvSpPr>
          <p:cNvPr id="240" name="Google Shape;240;p25"/>
          <p:cNvSpPr txBox="1"/>
          <p:nvPr/>
        </p:nvSpPr>
        <p:spPr>
          <a:xfrm>
            <a:off x="3211313" y="1150175"/>
            <a:ext cx="2571900" cy="9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1600"/>
              </a:spcAft>
              <a:buNone/>
            </a:pPr>
            <a:r>
              <a:rPr lang="en" sz="2400" u="sng">
                <a:solidFill>
                  <a:srgbClr val="434343"/>
                </a:solidFill>
                <a:highlight>
                  <a:srgbClr val="D9D2E9"/>
                </a:highlight>
                <a:latin typeface="Stardos Stencil"/>
                <a:ea typeface="Stardos Stencil"/>
                <a:cs typeface="Stardos Stencil"/>
                <a:sym typeface="Stardos Stencil"/>
              </a:rPr>
              <a:t>Lowest cost (bookstore)</a:t>
            </a:r>
            <a:endParaRPr/>
          </a:p>
        </p:txBody>
      </p:sp>
      <p:sp>
        <p:nvSpPr>
          <p:cNvPr id="241" name="Google Shape;241;p25"/>
          <p:cNvSpPr txBox="1"/>
          <p:nvPr/>
        </p:nvSpPr>
        <p:spPr>
          <a:xfrm>
            <a:off x="413400" y="1263800"/>
            <a:ext cx="2571600" cy="9177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n" sz="2600" u="sng">
                <a:solidFill>
                  <a:srgbClr val="434343"/>
                </a:solidFill>
                <a:highlight>
                  <a:srgbClr val="CFE2F3"/>
                </a:highlight>
                <a:latin typeface="Stardos Stencil"/>
                <a:ea typeface="Stardos Stencil"/>
                <a:cs typeface="Stardos Stencil"/>
                <a:sym typeface="Stardos Stencil"/>
              </a:rPr>
              <a:t>Highest cost</a:t>
            </a:r>
            <a:endParaRPr sz="2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Google Shape;246;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300">
                <a:latin typeface="Fredericka the Great"/>
                <a:ea typeface="Fredericka the Great"/>
                <a:cs typeface="Fredericka the Great"/>
                <a:sym typeface="Fredericka the Great"/>
              </a:rPr>
              <a:t>Range</a:t>
            </a:r>
            <a:endParaRPr sz="3300">
              <a:latin typeface="Fredericka the Great"/>
              <a:ea typeface="Fredericka the Great"/>
              <a:cs typeface="Fredericka the Great"/>
              <a:sym typeface="Fredericka the Great"/>
            </a:endParaRPr>
          </a:p>
        </p:txBody>
      </p:sp>
      <p:sp>
        <p:nvSpPr>
          <p:cNvPr id="247" name="Google Shape;247;p26"/>
          <p:cNvSpPr txBox="1"/>
          <p:nvPr>
            <p:ph idx="1" type="body"/>
          </p:nvPr>
        </p:nvSpPr>
        <p:spPr>
          <a:xfrm>
            <a:off x="1813650" y="2172250"/>
            <a:ext cx="5516700" cy="10833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6000">
                <a:solidFill>
                  <a:schemeClr val="dk1"/>
                </a:solidFill>
                <a:latin typeface="Caveat"/>
                <a:ea typeface="Caveat"/>
                <a:cs typeface="Caveat"/>
                <a:sym typeface="Caveat"/>
              </a:rPr>
              <a:t>$85.99 - $7,404.62</a:t>
            </a:r>
            <a:endParaRPr sz="6000">
              <a:latin typeface="Caveat"/>
              <a:ea typeface="Caveat"/>
              <a:cs typeface="Caveat"/>
              <a:sym typeface="Caveat"/>
            </a:endParaRPr>
          </a:p>
        </p:txBody>
      </p:sp>
      <p:pic>
        <p:nvPicPr>
          <p:cNvPr id="248" name="Google Shape;248;p26"/>
          <p:cNvPicPr preferRelativeResize="0"/>
          <p:nvPr/>
        </p:nvPicPr>
        <p:blipFill>
          <a:blip r:embed="rId3">
            <a:alphaModFix amt="58999"/>
          </a:blip>
          <a:stretch>
            <a:fillRect/>
          </a:stretch>
        </p:blipFill>
        <p:spPr>
          <a:xfrm>
            <a:off x="5729525" y="1285475"/>
            <a:ext cx="3858025" cy="3858025"/>
          </a:xfrm>
          <a:prstGeom prst="rect">
            <a:avLst/>
          </a:prstGeom>
          <a:noFill/>
          <a:ln>
            <a:noFill/>
          </a:ln>
        </p:spPr>
      </p:pic>
      <p:cxnSp>
        <p:nvCxnSpPr>
          <p:cNvPr id="249" name="Google Shape;249;p26"/>
          <p:cNvCxnSpPr/>
          <p:nvPr/>
        </p:nvCxnSpPr>
        <p:spPr>
          <a:xfrm>
            <a:off x="-12925" y="2881900"/>
            <a:ext cx="2300400" cy="2300400"/>
          </a:xfrm>
          <a:prstGeom prst="straightConnector1">
            <a:avLst/>
          </a:prstGeom>
          <a:noFill/>
          <a:ln cap="flat" cmpd="sng" w="9525">
            <a:solidFill>
              <a:schemeClr val="dk2"/>
            </a:solidFill>
            <a:prstDash val="dot"/>
            <a:round/>
            <a:headEnd len="med" w="med" type="none"/>
            <a:tailEnd len="med" w="med" type="none"/>
          </a:ln>
        </p:spPr>
      </p:cxnSp>
      <p:cxnSp>
        <p:nvCxnSpPr>
          <p:cNvPr id="250" name="Google Shape;250;p26"/>
          <p:cNvCxnSpPr/>
          <p:nvPr/>
        </p:nvCxnSpPr>
        <p:spPr>
          <a:xfrm>
            <a:off x="0" y="2377900"/>
            <a:ext cx="1098600" cy="2868900"/>
          </a:xfrm>
          <a:prstGeom prst="straightConnector1">
            <a:avLst/>
          </a:prstGeom>
          <a:noFill/>
          <a:ln cap="flat" cmpd="sng" w="9525">
            <a:solidFill>
              <a:schemeClr val="dk2"/>
            </a:solidFill>
            <a:prstDash val="dot"/>
            <a:round/>
            <a:headEnd len="med" w="med" type="none"/>
            <a:tailEnd len="med" w="med" type="none"/>
          </a:ln>
        </p:spPr>
      </p:cxnSp>
      <p:cxnSp>
        <p:nvCxnSpPr>
          <p:cNvPr id="251" name="Google Shape;251;p26"/>
          <p:cNvCxnSpPr/>
          <p:nvPr/>
        </p:nvCxnSpPr>
        <p:spPr>
          <a:xfrm>
            <a:off x="-129225" y="4264700"/>
            <a:ext cx="3334200" cy="904800"/>
          </a:xfrm>
          <a:prstGeom prst="straightConnector1">
            <a:avLst/>
          </a:prstGeom>
          <a:noFill/>
          <a:ln cap="flat" cmpd="sng" w="9525">
            <a:solidFill>
              <a:schemeClr val="dk2"/>
            </a:solidFill>
            <a:prstDash val="dot"/>
            <a:round/>
            <a:headEnd len="med" w="med" type="none"/>
            <a:tailEnd len="med" w="med" type="non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alpha val="73460"/>
          </a:srgbClr>
        </a:solidFill>
      </p:bgPr>
    </p:bg>
    <p:spTree>
      <p:nvGrpSpPr>
        <p:cNvPr id="255" name="Shape 255"/>
        <p:cNvGrpSpPr/>
        <p:nvPr/>
      </p:nvGrpSpPr>
      <p:grpSpPr>
        <a:xfrm>
          <a:off x="0" y="0"/>
          <a:ext cx="0" cy="0"/>
          <a:chOff x="0" y="0"/>
          <a:chExt cx="0" cy="0"/>
        </a:xfrm>
      </p:grpSpPr>
      <p:sp>
        <p:nvSpPr>
          <p:cNvPr id="256" name="Google Shape;256;p27"/>
          <p:cNvSpPr/>
          <p:nvPr/>
        </p:nvSpPr>
        <p:spPr>
          <a:xfrm>
            <a:off x="245550" y="3208300"/>
            <a:ext cx="8520600" cy="1770600"/>
          </a:xfrm>
          <a:prstGeom prst="roundRect">
            <a:avLst>
              <a:gd fmla="val 16667" name="adj"/>
            </a:avLst>
          </a:prstGeom>
          <a:solidFill>
            <a:srgbClr val="E6B8AF"/>
          </a:solidFill>
          <a:ln cap="flat" cmpd="sng" w="28575">
            <a:solidFill>
              <a:srgbClr val="CC0000"/>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7"/>
          <p:cNvSpPr/>
          <p:nvPr/>
        </p:nvSpPr>
        <p:spPr>
          <a:xfrm>
            <a:off x="245550" y="1150175"/>
            <a:ext cx="8520600" cy="1770600"/>
          </a:xfrm>
          <a:prstGeom prst="roundRect">
            <a:avLst>
              <a:gd fmla="val 16667" name="adj"/>
            </a:avLst>
          </a:prstGeom>
          <a:solidFill>
            <a:srgbClr val="CFE2F3"/>
          </a:solidFill>
          <a:ln cap="flat" cmpd="sng" w="28575">
            <a:solidFill>
              <a:srgbClr val="3D85C6"/>
            </a:solidFill>
            <a:prstDash val="dash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Fredericka the Great"/>
                <a:ea typeface="Fredericka the Great"/>
                <a:cs typeface="Fredericka the Great"/>
                <a:sym typeface="Fredericka the Great"/>
              </a:rPr>
              <a:t>Majors</a:t>
            </a:r>
            <a:endParaRPr sz="3000">
              <a:latin typeface="Fredericka the Great"/>
              <a:ea typeface="Fredericka the Great"/>
              <a:cs typeface="Fredericka the Great"/>
              <a:sym typeface="Fredericka the Great"/>
            </a:endParaRPr>
          </a:p>
        </p:txBody>
      </p:sp>
      <p:sp>
        <p:nvSpPr>
          <p:cNvPr id="259" name="Google Shape;259;p27"/>
          <p:cNvSpPr txBox="1"/>
          <p:nvPr>
            <p:ph idx="1" type="body"/>
          </p:nvPr>
        </p:nvSpPr>
        <p:spPr>
          <a:xfrm>
            <a:off x="311700" y="1281700"/>
            <a:ext cx="8520600" cy="1432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3000">
                <a:latin typeface="Caveat"/>
                <a:ea typeface="Caveat"/>
                <a:cs typeface="Caveat"/>
                <a:sym typeface="Caveat"/>
              </a:rPr>
              <a:t>Most expensive: </a:t>
            </a:r>
            <a:r>
              <a:rPr lang="en" sz="3000">
                <a:latin typeface="Caveat"/>
                <a:ea typeface="Caveat"/>
                <a:cs typeface="Caveat"/>
                <a:sym typeface="Caveat"/>
              </a:rPr>
              <a:t>Biology, Mathematics, Music, Business, Economics</a:t>
            </a:r>
            <a:endParaRPr sz="3000">
              <a:latin typeface="Caveat"/>
              <a:ea typeface="Caveat"/>
              <a:cs typeface="Caveat"/>
              <a:sym typeface="Caveat"/>
            </a:endParaRPr>
          </a:p>
        </p:txBody>
      </p:sp>
      <p:sp>
        <p:nvSpPr>
          <p:cNvPr id="260" name="Google Shape;260;p27"/>
          <p:cNvSpPr txBox="1"/>
          <p:nvPr/>
        </p:nvSpPr>
        <p:spPr>
          <a:xfrm>
            <a:off x="311700" y="3272900"/>
            <a:ext cx="8454600" cy="114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1600"/>
              </a:spcAft>
              <a:buClr>
                <a:schemeClr val="dk1"/>
              </a:buClr>
              <a:buSzPts val="1100"/>
              <a:buFont typeface="Arial"/>
              <a:buNone/>
            </a:pPr>
            <a:r>
              <a:rPr b="1" lang="en" sz="3000">
                <a:solidFill>
                  <a:schemeClr val="dk2"/>
                </a:solidFill>
                <a:latin typeface="Caveat"/>
                <a:ea typeface="Caveat"/>
                <a:cs typeface="Caveat"/>
                <a:sym typeface="Caveat"/>
              </a:rPr>
              <a:t>Least expensive:</a:t>
            </a:r>
            <a:r>
              <a:rPr lang="en" sz="3000">
                <a:solidFill>
                  <a:schemeClr val="dk2"/>
                </a:solidFill>
                <a:latin typeface="Caveat"/>
                <a:ea typeface="Caveat"/>
                <a:cs typeface="Caveat"/>
                <a:sym typeface="Caveat"/>
              </a:rPr>
              <a:t> Environmental Studies, Dance, Studio Art, Spanish</a:t>
            </a:r>
            <a:endParaRPr/>
          </a:p>
        </p:txBody>
      </p:sp>
      <p:pic>
        <p:nvPicPr>
          <p:cNvPr id="261" name="Google Shape;261;p27"/>
          <p:cNvPicPr preferRelativeResize="0"/>
          <p:nvPr/>
        </p:nvPicPr>
        <p:blipFill>
          <a:blip r:embed="rId3">
            <a:alphaModFix amt="94000"/>
          </a:blip>
          <a:stretch>
            <a:fillRect/>
          </a:stretch>
        </p:blipFill>
        <p:spPr>
          <a:xfrm rot="-1361474">
            <a:off x="4768954" y="3366482"/>
            <a:ext cx="2031738" cy="2031738"/>
          </a:xfrm>
          <a:prstGeom prst="rect">
            <a:avLst/>
          </a:prstGeom>
          <a:noFill/>
          <a:ln>
            <a:noFill/>
          </a:ln>
        </p:spPr>
      </p:pic>
      <p:pic>
        <p:nvPicPr>
          <p:cNvPr id="262" name="Google Shape;262;p27"/>
          <p:cNvPicPr preferRelativeResize="0"/>
          <p:nvPr/>
        </p:nvPicPr>
        <p:blipFill>
          <a:blip r:embed="rId4">
            <a:alphaModFix amt="54000"/>
          </a:blip>
          <a:stretch>
            <a:fillRect/>
          </a:stretch>
        </p:blipFill>
        <p:spPr>
          <a:xfrm>
            <a:off x="5216225" y="1820625"/>
            <a:ext cx="2004225" cy="12326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28"/>
          <p:cNvSpPr txBox="1"/>
          <p:nvPr>
            <p:ph type="title"/>
          </p:nvPr>
        </p:nvSpPr>
        <p:spPr>
          <a:xfrm>
            <a:off x="311700" y="341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Fredericka the Great"/>
                <a:ea typeface="Fredericka the Great"/>
                <a:cs typeface="Fredericka the Great"/>
                <a:sym typeface="Fredericka the Great"/>
              </a:rPr>
              <a:t>General Education &amp; Electives</a:t>
            </a:r>
            <a:endParaRPr sz="3000">
              <a:latin typeface="Fredericka the Great"/>
              <a:ea typeface="Fredericka the Great"/>
              <a:cs typeface="Fredericka the Great"/>
              <a:sym typeface="Fredericka the Great"/>
            </a:endParaRPr>
          </a:p>
        </p:txBody>
      </p:sp>
      <p:sp>
        <p:nvSpPr>
          <p:cNvPr id="268" name="Google Shape;268;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Gen Ed maximum cost: $2,910</a:t>
            </a:r>
            <a:endParaRPr sz="3000">
              <a:latin typeface="Caveat"/>
              <a:ea typeface="Caveat"/>
              <a:cs typeface="Caveat"/>
              <a:sym typeface="Caveat"/>
            </a:endParaRPr>
          </a:p>
          <a:p>
            <a:pPr indent="0" lvl="0" marL="0" rtl="0" algn="l">
              <a:spcBef>
                <a:spcPts val="1600"/>
              </a:spcBef>
              <a:spcAft>
                <a:spcPts val="0"/>
              </a:spcAft>
              <a:buNone/>
            </a:pPr>
            <a:r>
              <a:rPr lang="en" sz="3000">
                <a:latin typeface="Caveat"/>
                <a:ea typeface="Caveat"/>
                <a:cs typeface="Caveat"/>
                <a:sym typeface="Caveat"/>
              </a:rPr>
              <a:t>Gen Ed minimum cost: $0</a:t>
            </a:r>
            <a:endParaRPr sz="3000">
              <a:latin typeface="Caveat"/>
              <a:ea typeface="Caveat"/>
              <a:cs typeface="Caveat"/>
              <a:sym typeface="Caveat"/>
            </a:endParaRPr>
          </a:p>
          <a:p>
            <a:pPr indent="0" lvl="0" marL="0" rtl="0" algn="l">
              <a:spcBef>
                <a:spcPts val="1600"/>
              </a:spcBef>
              <a:spcAft>
                <a:spcPts val="0"/>
              </a:spcAft>
              <a:buNone/>
            </a:pPr>
            <a:r>
              <a:rPr lang="en" sz="3000">
                <a:latin typeface="Caveat"/>
                <a:ea typeface="Caveat"/>
                <a:cs typeface="Caveat"/>
                <a:sym typeface="Caveat"/>
              </a:rPr>
              <a:t>Elective maximum cost (average): $36.44 per credit hour</a:t>
            </a:r>
            <a:endParaRPr sz="3000">
              <a:latin typeface="Caveat"/>
              <a:ea typeface="Caveat"/>
              <a:cs typeface="Caveat"/>
              <a:sym typeface="Caveat"/>
            </a:endParaRPr>
          </a:p>
          <a:p>
            <a:pPr indent="0" lvl="0" marL="0" rtl="0" algn="l">
              <a:spcBef>
                <a:spcPts val="1600"/>
              </a:spcBef>
              <a:spcAft>
                <a:spcPts val="1600"/>
              </a:spcAft>
              <a:buNone/>
            </a:pPr>
            <a:r>
              <a:rPr lang="en" sz="3000">
                <a:latin typeface="Caveat"/>
                <a:ea typeface="Caveat"/>
                <a:cs typeface="Caveat"/>
                <a:sym typeface="Caveat"/>
              </a:rPr>
              <a:t>Elective minimum cost: $0</a:t>
            </a:r>
            <a:endParaRPr sz="3000">
              <a:latin typeface="Caveat"/>
              <a:ea typeface="Caveat"/>
              <a:cs typeface="Caveat"/>
              <a:sym typeface="Cavea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EEEE">
            <a:alpha val="88080"/>
          </a:srgbClr>
        </a:solidFill>
      </p:bgPr>
    </p:bg>
    <p:spTree>
      <p:nvGrpSpPr>
        <p:cNvPr id="272" name="Shape 272"/>
        <p:cNvGrpSpPr/>
        <p:nvPr/>
      </p:nvGrpSpPr>
      <p:grpSpPr>
        <a:xfrm>
          <a:off x="0" y="0"/>
          <a:ext cx="0" cy="0"/>
          <a:chOff x="0" y="0"/>
          <a:chExt cx="0" cy="0"/>
        </a:xfrm>
      </p:grpSpPr>
      <p:sp>
        <p:nvSpPr>
          <p:cNvPr id="273" name="Google Shape;273;p29"/>
          <p:cNvSpPr txBox="1"/>
          <p:nvPr>
            <p:ph type="title"/>
          </p:nvPr>
        </p:nvSpPr>
        <p:spPr>
          <a:xfrm>
            <a:off x="311700" y="3416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Fredericka the Great"/>
                <a:ea typeface="Fredericka the Great"/>
                <a:cs typeface="Fredericka the Great"/>
                <a:sym typeface="Fredericka the Great"/>
              </a:rPr>
              <a:t>Limitations</a:t>
            </a:r>
            <a:endParaRPr sz="3000">
              <a:solidFill>
                <a:srgbClr val="000000"/>
              </a:solidFill>
              <a:latin typeface="Fredericka the Great"/>
              <a:ea typeface="Fredericka the Great"/>
              <a:cs typeface="Fredericka the Great"/>
              <a:sym typeface="Fredericka the Great"/>
            </a:endParaRPr>
          </a:p>
        </p:txBody>
      </p:sp>
      <p:sp>
        <p:nvSpPr>
          <p:cNvPr id="274" name="Google Shape;274;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Caveat"/>
              <a:buChar char="●"/>
            </a:pPr>
            <a:r>
              <a:rPr lang="en" sz="3000">
                <a:latin typeface="Caveat"/>
                <a:ea typeface="Caveat"/>
                <a:cs typeface="Caveat"/>
                <a:sym typeface="Caveat"/>
              </a:rPr>
              <a:t>Unlisted materials</a:t>
            </a:r>
            <a:endParaRPr sz="3000">
              <a:latin typeface="Caveat"/>
              <a:ea typeface="Caveat"/>
              <a:cs typeface="Caveat"/>
              <a:sym typeface="Caveat"/>
            </a:endParaRPr>
          </a:p>
          <a:p>
            <a:pPr indent="-419100" lvl="0" marL="457200" rtl="0" algn="l">
              <a:spcBef>
                <a:spcPts val="0"/>
              </a:spcBef>
              <a:spcAft>
                <a:spcPts val="0"/>
              </a:spcAft>
              <a:buSzPts val="3000"/>
              <a:buFont typeface="Caveat"/>
              <a:buChar char="●"/>
            </a:pPr>
            <a:r>
              <a:rPr lang="en" sz="3000">
                <a:latin typeface="Caveat"/>
                <a:ea typeface="Caveat"/>
                <a:cs typeface="Caveat"/>
                <a:sym typeface="Caveat"/>
              </a:rPr>
              <a:t>Inconsistent Amazon prices</a:t>
            </a:r>
            <a:endParaRPr sz="3000">
              <a:latin typeface="Caveat"/>
              <a:ea typeface="Caveat"/>
              <a:cs typeface="Caveat"/>
              <a:sym typeface="Caveat"/>
            </a:endParaRPr>
          </a:p>
          <a:p>
            <a:pPr indent="-419100" lvl="0" marL="457200" rtl="0" algn="l">
              <a:spcBef>
                <a:spcPts val="0"/>
              </a:spcBef>
              <a:spcAft>
                <a:spcPts val="0"/>
              </a:spcAft>
              <a:buSzPts val="3000"/>
              <a:buFont typeface="Caveat"/>
              <a:buChar char="●"/>
            </a:pPr>
            <a:r>
              <a:rPr lang="en" sz="3000">
                <a:latin typeface="Caveat"/>
                <a:ea typeface="Caveat"/>
                <a:cs typeface="Caveat"/>
                <a:sym typeface="Caveat"/>
              </a:rPr>
              <a:t>Wide range of course options</a:t>
            </a:r>
            <a:endParaRPr sz="3000">
              <a:latin typeface="Caveat"/>
              <a:ea typeface="Caveat"/>
              <a:cs typeface="Caveat"/>
              <a:sym typeface="Caveat"/>
            </a:endParaRPr>
          </a:p>
          <a:p>
            <a:pPr indent="-419100" lvl="0" marL="457200" rtl="0" algn="l">
              <a:spcBef>
                <a:spcPts val="0"/>
              </a:spcBef>
              <a:spcAft>
                <a:spcPts val="0"/>
              </a:spcAft>
              <a:buSzPts val="3000"/>
              <a:buFont typeface="Caveat"/>
              <a:buChar char="●"/>
            </a:pPr>
            <a:r>
              <a:rPr lang="en" sz="3000">
                <a:latin typeface="Caveat"/>
                <a:ea typeface="Caveat"/>
                <a:cs typeface="Caveat"/>
                <a:sym typeface="Caveat"/>
              </a:rPr>
              <a:t>No realistic average</a:t>
            </a:r>
            <a:endParaRPr sz="3000">
              <a:latin typeface="Caveat"/>
              <a:ea typeface="Caveat"/>
              <a:cs typeface="Caveat"/>
              <a:sym typeface="Caveat"/>
            </a:endParaRPr>
          </a:p>
          <a:p>
            <a:pPr indent="-419100" lvl="0" marL="457200" rtl="0" algn="l">
              <a:spcBef>
                <a:spcPts val="0"/>
              </a:spcBef>
              <a:spcAft>
                <a:spcPts val="0"/>
              </a:spcAft>
              <a:buSzPts val="3000"/>
              <a:buFont typeface="Caveat"/>
              <a:buChar char="●"/>
            </a:pPr>
            <a:r>
              <a:rPr lang="en" sz="3000">
                <a:latin typeface="Caveat"/>
                <a:ea typeface="Caveat"/>
                <a:cs typeface="Caveat"/>
                <a:sym typeface="Caveat"/>
              </a:rPr>
              <a:t>Faculty &amp; students gone during summer</a:t>
            </a:r>
            <a:endParaRPr sz="3000">
              <a:latin typeface="Caveat"/>
              <a:ea typeface="Caveat"/>
              <a:cs typeface="Caveat"/>
              <a:sym typeface="Caveat"/>
            </a:endParaRPr>
          </a:p>
        </p:txBody>
      </p:sp>
      <p:cxnSp>
        <p:nvCxnSpPr>
          <p:cNvPr id="275" name="Google Shape;275;p29"/>
          <p:cNvCxnSpPr/>
          <p:nvPr/>
        </p:nvCxnSpPr>
        <p:spPr>
          <a:xfrm flipH="1" rot="-5400000">
            <a:off x="5292000" y="1791350"/>
            <a:ext cx="5234100" cy="1550700"/>
          </a:xfrm>
          <a:prstGeom prst="bentConnector3">
            <a:avLst>
              <a:gd fmla="val 42442" name="adj1"/>
            </a:avLst>
          </a:prstGeom>
          <a:noFill/>
          <a:ln cap="flat" cmpd="sng" w="28575">
            <a:solidFill>
              <a:srgbClr val="FF9900"/>
            </a:solidFill>
            <a:prstDash val="dashDot"/>
            <a:round/>
            <a:headEnd len="med" w="med" type="none"/>
            <a:tailEnd len="med" w="med" type="non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EEEE">
            <a:alpha val="88080"/>
          </a:srgbClr>
        </a:solidFill>
      </p:bgPr>
    </p:bg>
    <p:spTree>
      <p:nvGrpSpPr>
        <p:cNvPr id="279" name="Shape 279"/>
        <p:cNvGrpSpPr/>
        <p:nvPr/>
      </p:nvGrpSpPr>
      <p:grpSpPr>
        <a:xfrm>
          <a:off x="0" y="0"/>
          <a:ext cx="0" cy="0"/>
          <a:chOff x="0" y="0"/>
          <a:chExt cx="0" cy="0"/>
        </a:xfrm>
      </p:grpSpPr>
      <p:sp>
        <p:nvSpPr>
          <p:cNvPr id="280" name="Google Shape;280;p30"/>
          <p:cNvSpPr/>
          <p:nvPr/>
        </p:nvSpPr>
        <p:spPr>
          <a:xfrm>
            <a:off x="-64625" y="1148875"/>
            <a:ext cx="7877400" cy="3785100"/>
          </a:xfrm>
          <a:prstGeom prst="rect">
            <a:avLst/>
          </a:prstGeom>
          <a:solidFill>
            <a:srgbClr val="9A8A6F">
              <a:alpha val="76540"/>
            </a:srgbClr>
          </a:solidFill>
          <a:ln cap="flat" cmpd="sng" w="28575">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
          <p:cNvSpPr txBox="1"/>
          <p:nvPr>
            <p:ph type="title"/>
          </p:nvPr>
        </p:nvSpPr>
        <p:spPr>
          <a:xfrm>
            <a:off x="311700" y="2945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Fredericka the Great"/>
                <a:ea typeface="Fredericka the Great"/>
                <a:cs typeface="Fredericka the Great"/>
                <a:sym typeface="Fredericka the Great"/>
              </a:rPr>
              <a:t>Limitations</a:t>
            </a:r>
            <a:endParaRPr sz="3000">
              <a:solidFill>
                <a:srgbClr val="000000"/>
              </a:solidFill>
              <a:latin typeface="Fredericka the Great"/>
              <a:ea typeface="Fredericka the Great"/>
              <a:cs typeface="Fredericka the Great"/>
              <a:sym typeface="Fredericka the Great"/>
            </a:endParaRPr>
          </a:p>
        </p:txBody>
      </p:sp>
      <p:pic>
        <p:nvPicPr>
          <p:cNvPr id="282" name="Google Shape;282;p30"/>
          <p:cNvPicPr preferRelativeResize="0"/>
          <p:nvPr/>
        </p:nvPicPr>
        <p:blipFill>
          <a:blip r:embed="rId3">
            <a:alphaModFix/>
          </a:blip>
          <a:stretch>
            <a:fillRect/>
          </a:stretch>
        </p:blipFill>
        <p:spPr>
          <a:xfrm>
            <a:off x="522900" y="1285025"/>
            <a:ext cx="7200900" cy="2038350"/>
          </a:xfrm>
          <a:prstGeom prst="rect">
            <a:avLst/>
          </a:prstGeom>
          <a:noFill/>
          <a:ln>
            <a:noFill/>
          </a:ln>
        </p:spPr>
      </p:pic>
      <p:pic>
        <p:nvPicPr>
          <p:cNvPr id="283" name="Google Shape;283;p30"/>
          <p:cNvPicPr preferRelativeResize="0"/>
          <p:nvPr/>
        </p:nvPicPr>
        <p:blipFill>
          <a:blip r:embed="rId4">
            <a:alphaModFix/>
          </a:blip>
          <a:stretch>
            <a:fillRect/>
          </a:stretch>
        </p:blipFill>
        <p:spPr>
          <a:xfrm>
            <a:off x="503850" y="2780275"/>
            <a:ext cx="7239000" cy="2057400"/>
          </a:xfrm>
          <a:prstGeom prst="rect">
            <a:avLst/>
          </a:prstGeom>
          <a:noFill/>
          <a:ln>
            <a:noFill/>
          </a:ln>
        </p:spPr>
      </p:pic>
      <p:sp>
        <p:nvSpPr>
          <p:cNvPr id="284" name="Google Shape;284;p30"/>
          <p:cNvSpPr txBox="1"/>
          <p:nvPr/>
        </p:nvSpPr>
        <p:spPr>
          <a:xfrm>
            <a:off x="7813025" y="2393525"/>
            <a:ext cx="1331100" cy="738000"/>
          </a:xfrm>
          <a:prstGeom prst="rect">
            <a:avLst/>
          </a:prstGeom>
          <a:solidFill>
            <a:srgbClr val="9A8A6F">
              <a:alpha val="76540"/>
            </a:srgbClr>
          </a:solidFill>
          <a:ln cap="flat" cmpd="sng" w="28575">
            <a:solidFill>
              <a:srgbClr val="595959"/>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Course Director: A Service of MBS Direct, n.d.</a:t>
            </a:r>
            <a:endParaRPr>
              <a:latin typeface="Caveat"/>
              <a:ea typeface="Caveat"/>
              <a:cs typeface="Caveat"/>
              <a:sym typeface="Cavea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Fredericka the Great"/>
                <a:ea typeface="Fredericka the Great"/>
                <a:cs typeface="Fredericka the Great"/>
                <a:sym typeface="Fredericka the Great"/>
              </a:rPr>
              <a:t>Future Research</a:t>
            </a:r>
            <a:endParaRPr sz="3000">
              <a:latin typeface="Fredericka the Great"/>
              <a:ea typeface="Fredericka the Great"/>
              <a:cs typeface="Fredericka the Great"/>
              <a:sym typeface="Fredericka the Great"/>
            </a:endParaRPr>
          </a:p>
        </p:txBody>
      </p:sp>
      <p:sp>
        <p:nvSpPr>
          <p:cNvPr id="290" name="Google Shape;290;p3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419100" lvl="0" marL="457200" rtl="0" algn="l">
              <a:spcBef>
                <a:spcPts val="0"/>
              </a:spcBef>
              <a:spcAft>
                <a:spcPts val="0"/>
              </a:spcAft>
              <a:buSzPts val="3000"/>
              <a:buFont typeface="Caveat"/>
              <a:buChar char="●"/>
            </a:pPr>
            <a:r>
              <a:rPr lang="en" sz="3000">
                <a:latin typeface="Caveat"/>
                <a:ea typeface="Caveat"/>
                <a:cs typeface="Caveat"/>
                <a:sym typeface="Caveat"/>
              </a:rPr>
              <a:t>Survey students</a:t>
            </a:r>
            <a:endParaRPr sz="3000">
              <a:latin typeface="Caveat"/>
              <a:ea typeface="Caveat"/>
              <a:cs typeface="Caveat"/>
              <a:sym typeface="Caveat"/>
            </a:endParaRPr>
          </a:p>
          <a:p>
            <a:pPr indent="-419100" lvl="0" marL="457200" rtl="0" algn="l">
              <a:spcBef>
                <a:spcPts val="0"/>
              </a:spcBef>
              <a:spcAft>
                <a:spcPts val="0"/>
              </a:spcAft>
              <a:buSzPts val="3000"/>
              <a:buFont typeface="Caveat"/>
              <a:buChar char="●"/>
            </a:pPr>
            <a:r>
              <a:rPr lang="en" sz="3000">
                <a:latin typeface="Caveat"/>
                <a:ea typeface="Caveat"/>
                <a:cs typeface="Caveat"/>
                <a:sym typeface="Caveat"/>
              </a:rPr>
              <a:t>Survey professors</a:t>
            </a:r>
            <a:endParaRPr sz="3000">
              <a:latin typeface="Caveat"/>
              <a:ea typeface="Caveat"/>
              <a:cs typeface="Caveat"/>
              <a:sym typeface="Caveat"/>
            </a:endParaRPr>
          </a:p>
          <a:p>
            <a:pPr indent="-419100" lvl="0" marL="457200" rtl="0" algn="l">
              <a:spcBef>
                <a:spcPts val="0"/>
              </a:spcBef>
              <a:spcAft>
                <a:spcPts val="0"/>
              </a:spcAft>
              <a:buSzPts val="3000"/>
              <a:buFont typeface="Caveat"/>
              <a:buChar char="●"/>
            </a:pPr>
            <a:r>
              <a:rPr lang="en" sz="3000">
                <a:latin typeface="Caveat"/>
                <a:ea typeface="Caveat"/>
                <a:cs typeface="Caveat"/>
                <a:sym typeface="Caveat"/>
              </a:rPr>
              <a:t>Interview students</a:t>
            </a:r>
            <a:endParaRPr sz="3000">
              <a:latin typeface="Caveat"/>
              <a:ea typeface="Caveat"/>
              <a:cs typeface="Caveat"/>
              <a:sym typeface="Caveat"/>
            </a:endParaRPr>
          </a:p>
          <a:p>
            <a:pPr indent="-419100" lvl="0" marL="457200" rtl="0" algn="l">
              <a:spcBef>
                <a:spcPts val="0"/>
              </a:spcBef>
              <a:spcAft>
                <a:spcPts val="0"/>
              </a:spcAft>
              <a:buSzPts val="3000"/>
              <a:buFont typeface="Caveat"/>
              <a:buChar char="●"/>
            </a:pPr>
            <a:r>
              <a:rPr lang="en" sz="3000">
                <a:latin typeface="Caveat"/>
                <a:ea typeface="Caveat"/>
                <a:cs typeface="Caveat"/>
                <a:sym typeface="Caveat"/>
              </a:rPr>
              <a:t>Interview professors</a:t>
            </a:r>
            <a:endParaRPr sz="3000">
              <a:latin typeface="Caveat"/>
              <a:ea typeface="Caveat"/>
              <a:cs typeface="Caveat"/>
              <a:sym typeface="Cavea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4"/>
          <p:cNvSpPr txBox="1"/>
          <p:nvPr/>
        </p:nvSpPr>
        <p:spPr>
          <a:xfrm>
            <a:off x="4641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Fredericka the Great"/>
                <a:ea typeface="Fredericka the Great"/>
                <a:cs typeface="Fredericka the Great"/>
                <a:sym typeface="Fredericka the Great"/>
              </a:rPr>
              <a:t>Outline</a:t>
            </a:r>
            <a:endParaRPr sz="3000">
              <a:latin typeface="Fredericka the Great"/>
              <a:ea typeface="Fredericka the Great"/>
              <a:cs typeface="Fredericka the Great"/>
              <a:sym typeface="Fredericka the Great"/>
            </a:endParaRPr>
          </a:p>
        </p:txBody>
      </p:sp>
      <p:grpSp>
        <p:nvGrpSpPr>
          <p:cNvPr id="85" name="Google Shape;85;p14"/>
          <p:cNvGrpSpPr/>
          <p:nvPr/>
        </p:nvGrpSpPr>
        <p:grpSpPr>
          <a:xfrm>
            <a:off x="228225" y="708075"/>
            <a:ext cx="3171725" cy="240000"/>
            <a:chOff x="152025" y="708075"/>
            <a:chExt cx="3171725" cy="240000"/>
          </a:xfrm>
        </p:grpSpPr>
        <p:sp>
          <p:nvSpPr>
            <p:cNvPr id="86" name="Google Shape;86;p14"/>
            <p:cNvSpPr/>
            <p:nvPr/>
          </p:nvSpPr>
          <p:spPr>
            <a:xfrm>
              <a:off x="152025" y="708075"/>
              <a:ext cx="235800" cy="240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 name="Google Shape;87;p14"/>
            <p:cNvCxnSpPr/>
            <p:nvPr/>
          </p:nvCxnSpPr>
          <p:spPr>
            <a:xfrm flipH="1" rot="10800000">
              <a:off x="212750" y="947775"/>
              <a:ext cx="3111000" cy="300"/>
            </a:xfrm>
            <a:prstGeom prst="straightConnector1">
              <a:avLst/>
            </a:prstGeom>
            <a:noFill/>
            <a:ln cap="flat" cmpd="sng" w="9525">
              <a:solidFill>
                <a:srgbClr val="595959"/>
              </a:solidFill>
              <a:prstDash val="solid"/>
              <a:round/>
              <a:headEnd len="med" w="med" type="none"/>
              <a:tailEnd len="med" w="med" type="none"/>
            </a:ln>
          </p:spPr>
        </p:cxnSp>
        <p:cxnSp>
          <p:nvCxnSpPr>
            <p:cNvPr id="88" name="Google Shape;88;p14"/>
            <p:cNvCxnSpPr>
              <a:stCxn id="86" idx="1"/>
              <a:endCxn id="86" idx="2"/>
            </p:cNvCxnSpPr>
            <p:nvPr/>
          </p:nvCxnSpPr>
          <p:spPr>
            <a:xfrm>
              <a:off x="152025" y="828075"/>
              <a:ext cx="117900" cy="120000"/>
            </a:xfrm>
            <a:prstGeom prst="straightConnector1">
              <a:avLst/>
            </a:prstGeom>
            <a:noFill/>
            <a:ln cap="flat" cmpd="sng" w="9525">
              <a:solidFill>
                <a:srgbClr val="595959"/>
              </a:solidFill>
              <a:prstDash val="solid"/>
              <a:round/>
              <a:headEnd len="med" w="med" type="none"/>
              <a:tailEnd len="med" w="med" type="none"/>
            </a:ln>
          </p:spPr>
        </p:cxnSp>
      </p:grpSp>
      <p:sp>
        <p:nvSpPr>
          <p:cNvPr id="89" name="Google Shape;89;p14"/>
          <p:cNvSpPr/>
          <p:nvPr/>
        </p:nvSpPr>
        <p:spPr>
          <a:xfrm>
            <a:off x="341225" y="1225850"/>
            <a:ext cx="8520600" cy="3416400"/>
          </a:xfrm>
          <a:prstGeom prst="snip1Rect">
            <a:avLst>
              <a:gd fmla="val 16667" name="adj"/>
            </a:avLst>
          </a:prstGeom>
          <a:solidFill>
            <a:srgbClr val="D9EAD3">
              <a:alpha val="61920"/>
            </a:srgbClr>
          </a:solidFill>
          <a:ln cap="flat" cmpd="sng" w="9525">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4"/>
          <p:cNvSpPr txBox="1"/>
          <p:nvPr>
            <p:ph idx="1" type="body"/>
          </p:nvPr>
        </p:nvSpPr>
        <p:spPr>
          <a:xfrm>
            <a:off x="311700" y="1152475"/>
            <a:ext cx="8520600" cy="3035100"/>
          </a:xfrm>
          <a:prstGeom prst="rect">
            <a:avLst/>
          </a:prstGeom>
        </p:spPr>
        <p:txBody>
          <a:bodyPr anchorCtr="0" anchor="t" bIns="91425" lIns="91425" spcFirstLastPara="1" rIns="91425" wrap="square" tIns="91425">
            <a:noAutofit/>
          </a:bodyPr>
          <a:lstStyle/>
          <a:p>
            <a:pPr indent="-393700" lvl="0" marL="457200" rtl="0" algn="l">
              <a:spcBef>
                <a:spcPts val="0"/>
              </a:spcBef>
              <a:spcAft>
                <a:spcPts val="0"/>
              </a:spcAft>
              <a:buClr>
                <a:srgbClr val="434343"/>
              </a:buClr>
              <a:buSzPts val="2600"/>
              <a:buFont typeface="Caveat"/>
              <a:buChar char="●"/>
            </a:pPr>
            <a:r>
              <a:rPr lang="en" sz="2600">
                <a:solidFill>
                  <a:srgbClr val="434343"/>
                </a:solidFill>
                <a:latin typeface="Caveat"/>
                <a:ea typeface="Caveat"/>
                <a:cs typeface="Caveat"/>
                <a:sym typeface="Caveat"/>
              </a:rPr>
              <a:t>Randolph College and the Summer Research Program</a:t>
            </a:r>
            <a:endParaRPr sz="2600">
              <a:solidFill>
                <a:srgbClr val="434343"/>
              </a:solidFill>
              <a:latin typeface="Caveat"/>
              <a:ea typeface="Caveat"/>
              <a:cs typeface="Caveat"/>
              <a:sym typeface="Caveat"/>
            </a:endParaRPr>
          </a:p>
          <a:p>
            <a:pPr indent="-393700" lvl="0" marL="457200" rtl="0" algn="l">
              <a:spcBef>
                <a:spcPts val="0"/>
              </a:spcBef>
              <a:spcAft>
                <a:spcPts val="0"/>
              </a:spcAft>
              <a:buClr>
                <a:srgbClr val="434343"/>
              </a:buClr>
              <a:buSzPts val="2600"/>
              <a:buFont typeface="Caveat"/>
              <a:buChar char="●"/>
            </a:pPr>
            <a:r>
              <a:rPr lang="en" sz="2600">
                <a:solidFill>
                  <a:srgbClr val="434343"/>
                </a:solidFill>
                <a:latin typeface="Caveat"/>
                <a:ea typeface="Caveat"/>
                <a:cs typeface="Caveat"/>
                <a:sym typeface="Caveat"/>
              </a:rPr>
              <a:t>Background</a:t>
            </a:r>
            <a:endParaRPr sz="2600">
              <a:solidFill>
                <a:srgbClr val="434343"/>
              </a:solidFill>
              <a:latin typeface="Caveat"/>
              <a:ea typeface="Caveat"/>
              <a:cs typeface="Caveat"/>
              <a:sym typeface="Caveat"/>
            </a:endParaRPr>
          </a:p>
          <a:p>
            <a:pPr indent="-393700" lvl="0" marL="457200" rtl="0" algn="l">
              <a:spcBef>
                <a:spcPts val="0"/>
              </a:spcBef>
              <a:spcAft>
                <a:spcPts val="0"/>
              </a:spcAft>
              <a:buClr>
                <a:srgbClr val="434343"/>
              </a:buClr>
              <a:buSzPts val="2600"/>
              <a:buFont typeface="Caveat"/>
              <a:buChar char="●"/>
            </a:pPr>
            <a:r>
              <a:rPr lang="en" sz="2600">
                <a:solidFill>
                  <a:srgbClr val="434343"/>
                </a:solidFill>
                <a:latin typeface="Caveat"/>
                <a:ea typeface="Caveat"/>
                <a:cs typeface="Caveat"/>
                <a:sym typeface="Caveat"/>
              </a:rPr>
              <a:t>Methodology</a:t>
            </a:r>
            <a:endParaRPr sz="2600">
              <a:solidFill>
                <a:srgbClr val="434343"/>
              </a:solidFill>
              <a:latin typeface="Caveat"/>
              <a:ea typeface="Caveat"/>
              <a:cs typeface="Caveat"/>
              <a:sym typeface="Caveat"/>
            </a:endParaRPr>
          </a:p>
          <a:p>
            <a:pPr indent="-393700" lvl="0" marL="457200" rtl="0" algn="l">
              <a:spcBef>
                <a:spcPts val="0"/>
              </a:spcBef>
              <a:spcAft>
                <a:spcPts val="0"/>
              </a:spcAft>
              <a:buClr>
                <a:srgbClr val="434343"/>
              </a:buClr>
              <a:buSzPts val="2600"/>
              <a:buFont typeface="Caveat"/>
              <a:buChar char="●"/>
            </a:pPr>
            <a:r>
              <a:rPr lang="en" sz="2600">
                <a:solidFill>
                  <a:srgbClr val="434343"/>
                </a:solidFill>
                <a:latin typeface="Caveat"/>
                <a:ea typeface="Caveat"/>
                <a:cs typeface="Caveat"/>
                <a:sym typeface="Caveat"/>
              </a:rPr>
              <a:t>Results</a:t>
            </a:r>
            <a:endParaRPr sz="2600">
              <a:solidFill>
                <a:srgbClr val="434343"/>
              </a:solidFill>
              <a:latin typeface="Caveat"/>
              <a:ea typeface="Caveat"/>
              <a:cs typeface="Caveat"/>
              <a:sym typeface="Caveat"/>
            </a:endParaRPr>
          </a:p>
          <a:p>
            <a:pPr indent="-393700" lvl="0" marL="457200" rtl="0" algn="l">
              <a:spcBef>
                <a:spcPts val="0"/>
              </a:spcBef>
              <a:spcAft>
                <a:spcPts val="0"/>
              </a:spcAft>
              <a:buClr>
                <a:srgbClr val="434343"/>
              </a:buClr>
              <a:buSzPts val="2600"/>
              <a:buFont typeface="Caveat"/>
              <a:buChar char="●"/>
            </a:pPr>
            <a:r>
              <a:rPr lang="en" sz="2600">
                <a:solidFill>
                  <a:srgbClr val="434343"/>
                </a:solidFill>
                <a:latin typeface="Caveat"/>
                <a:ea typeface="Caveat"/>
                <a:cs typeface="Caveat"/>
                <a:sym typeface="Caveat"/>
              </a:rPr>
              <a:t>Limitations and future research</a:t>
            </a:r>
            <a:endParaRPr sz="2600">
              <a:solidFill>
                <a:srgbClr val="434343"/>
              </a:solidFill>
              <a:latin typeface="Caveat"/>
              <a:ea typeface="Caveat"/>
              <a:cs typeface="Caveat"/>
              <a:sym typeface="Caveat"/>
            </a:endParaRPr>
          </a:p>
          <a:p>
            <a:pPr indent="-393700" lvl="0" marL="457200" rtl="0" algn="l">
              <a:spcBef>
                <a:spcPts val="0"/>
              </a:spcBef>
              <a:spcAft>
                <a:spcPts val="0"/>
              </a:spcAft>
              <a:buClr>
                <a:srgbClr val="434343"/>
              </a:buClr>
              <a:buSzPts val="2600"/>
              <a:buFont typeface="Caveat"/>
              <a:buChar char="●"/>
            </a:pPr>
            <a:r>
              <a:rPr lang="en" sz="2600">
                <a:solidFill>
                  <a:srgbClr val="434343"/>
                </a:solidFill>
                <a:latin typeface="Caveat"/>
                <a:ea typeface="Caveat"/>
                <a:cs typeface="Caveat"/>
                <a:sym typeface="Caveat"/>
              </a:rPr>
              <a:t>Questions (and possibly answers)</a:t>
            </a:r>
            <a:endParaRPr sz="2600">
              <a:solidFill>
                <a:srgbClr val="434343"/>
              </a:solidFill>
              <a:latin typeface="Caveat"/>
              <a:ea typeface="Caveat"/>
              <a:cs typeface="Caveat"/>
              <a:sym typeface="Caveat"/>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294" name="Shape 294"/>
        <p:cNvGrpSpPr/>
        <p:nvPr/>
      </p:nvGrpSpPr>
      <p:grpSpPr>
        <a:xfrm>
          <a:off x="0" y="0"/>
          <a:ext cx="0" cy="0"/>
          <a:chOff x="0" y="0"/>
          <a:chExt cx="0" cy="0"/>
        </a:xfrm>
      </p:grpSpPr>
      <p:sp>
        <p:nvSpPr>
          <p:cNvPr id="295" name="Google Shape;295;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Fredericka the Great"/>
                <a:ea typeface="Fredericka the Great"/>
                <a:cs typeface="Fredericka the Great"/>
                <a:sym typeface="Fredericka the Great"/>
              </a:rPr>
              <a:t>Thanks &amp; Acknowledgments</a:t>
            </a:r>
            <a:endParaRPr>
              <a:latin typeface="Fredericka the Great"/>
              <a:ea typeface="Fredericka the Great"/>
              <a:cs typeface="Fredericka the Great"/>
              <a:sym typeface="Fredericka the Great"/>
            </a:endParaRPr>
          </a:p>
        </p:txBody>
      </p:sp>
      <p:sp>
        <p:nvSpPr>
          <p:cNvPr id="296" name="Google Shape;296;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latin typeface="Caveat"/>
                <a:ea typeface="Caveat"/>
                <a:cs typeface="Caveat"/>
                <a:sym typeface="Caveat"/>
              </a:rPr>
              <a:t>Randolph College Center for Student Research</a:t>
            </a:r>
            <a:endParaRPr sz="2200">
              <a:latin typeface="Caveat"/>
              <a:ea typeface="Caveat"/>
              <a:cs typeface="Caveat"/>
              <a:sym typeface="Caveat"/>
            </a:endParaRPr>
          </a:p>
          <a:p>
            <a:pPr indent="0" lvl="0" marL="0" rtl="0" algn="l">
              <a:spcBef>
                <a:spcPts val="1600"/>
              </a:spcBef>
              <a:spcAft>
                <a:spcPts val="0"/>
              </a:spcAft>
              <a:buNone/>
            </a:pPr>
            <a:r>
              <a:rPr lang="en" sz="2200">
                <a:latin typeface="Caveat"/>
                <a:ea typeface="Caveat"/>
                <a:cs typeface="Caveat"/>
                <a:sym typeface="Caveat"/>
              </a:rPr>
              <a:t>Open Oregon Educational Resources</a:t>
            </a:r>
            <a:endParaRPr sz="2200">
              <a:latin typeface="Caveat"/>
              <a:ea typeface="Caveat"/>
              <a:cs typeface="Caveat"/>
              <a:sym typeface="Caveat"/>
            </a:endParaRPr>
          </a:p>
          <a:p>
            <a:pPr indent="0" lvl="0" marL="0" rtl="0" algn="l">
              <a:spcBef>
                <a:spcPts val="1600"/>
              </a:spcBef>
              <a:spcAft>
                <a:spcPts val="0"/>
              </a:spcAft>
              <a:buNone/>
            </a:pPr>
            <a:r>
              <a:rPr lang="en" sz="2200">
                <a:latin typeface="Caveat"/>
                <a:ea typeface="Caveat"/>
                <a:cs typeface="Caveat"/>
                <a:sym typeface="Caveat"/>
              </a:rPr>
              <a:t>The staff of Lipscomb Library</a:t>
            </a:r>
            <a:endParaRPr sz="2200">
              <a:latin typeface="Caveat"/>
              <a:ea typeface="Caveat"/>
              <a:cs typeface="Caveat"/>
              <a:sym typeface="Caveat"/>
            </a:endParaRPr>
          </a:p>
          <a:p>
            <a:pPr indent="0" lvl="0" marL="0" rtl="0" algn="l">
              <a:spcBef>
                <a:spcPts val="1600"/>
              </a:spcBef>
              <a:spcAft>
                <a:spcPts val="1600"/>
              </a:spcAft>
              <a:buNone/>
            </a:pPr>
            <a:r>
              <a:rPr lang="en" sz="2200">
                <a:latin typeface="Caveat"/>
                <a:ea typeface="Caveat"/>
                <a:cs typeface="Caveat"/>
                <a:sym typeface="Caveat"/>
              </a:rPr>
              <a:t>Tea</a:t>
            </a:r>
            <a:endParaRPr sz="2200">
              <a:latin typeface="Caveat"/>
              <a:ea typeface="Caveat"/>
              <a:cs typeface="Caveat"/>
              <a:sym typeface="Caveat"/>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Fredericka the Great"/>
                <a:ea typeface="Fredericka the Great"/>
                <a:cs typeface="Fredericka the Great"/>
                <a:sym typeface="Fredericka the Great"/>
              </a:rPr>
              <a:t>Resources</a:t>
            </a:r>
            <a:endParaRPr sz="3000">
              <a:latin typeface="Fredericka the Great"/>
              <a:ea typeface="Fredericka the Great"/>
              <a:cs typeface="Fredericka the Great"/>
              <a:sym typeface="Fredericka the Great"/>
            </a:endParaRPr>
          </a:p>
        </p:txBody>
      </p:sp>
      <p:sp>
        <p:nvSpPr>
          <p:cNvPr id="302" name="Google Shape;302;p3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The College Board. (2018). </a:t>
            </a:r>
            <a:r>
              <a:rPr i="1" lang="en">
                <a:latin typeface="Caveat"/>
                <a:ea typeface="Caveat"/>
                <a:cs typeface="Caveat"/>
                <a:sym typeface="Caveat"/>
              </a:rPr>
              <a:t>Average Estimated Undergraduate Budgets, 2017-18.</a:t>
            </a:r>
            <a:r>
              <a:rPr lang="en">
                <a:latin typeface="Caveat"/>
                <a:ea typeface="Caveat"/>
                <a:cs typeface="Caveat"/>
                <a:sym typeface="Caveat"/>
              </a:rPr>
              <a:t> Retrieved from </a:t>
            </a:r>
            <a:r>
              <a:rPr lang="en" u="sng">
                <a:solidFill>
                  <a:schemeClr val="hlink"/>
                </a:solidFill>
                <a:latin typeface="Caveat"/>
                <a:ea typeface="Caveat"/>
                <a:cs typeface="Caveat"/>
                <a:sym typeface="Caveat"/>
                <a:hlinkClick r:id="rId3"/>
              </a:rPr>
              <a:t>https://trends.collegeboard.org/college-pricing/figures-tables/average-estimated-undergraduate-budgets-2017-18</a:t>
            </a:r>
            <a:endParaRPr>
              <a:latin typeface="Caveat"/>
              <a:ea typeface="Caveat"/>
              <a:cs typeface="Caveat"/>
              <a:sym typeface="Caveat"/>
            </a:endParaRPr>
          </a:p>
          <a:p>
            <a:pPr indent="0" lvl="0" marL="0" rtl="0" algn="l">
              <a:spcBef>
                <a:spcPts val="1600"/>
              </a:spcBef>
              <a:spcAft>
                <a:spcPts val="0"/>
              </a:spcAft>
              <a:buNone/>
            </a:pPr>
            <a:r>
              <a:rPr lang="en">
                <a:latin typeface="Caveat"/>
                <a:ea typeface="Caveat"/>
                <a:cs typeface="Caveat"/>
                <a:sym typeface="Caveat"/>
              </a:rPr>
              <a:t>Course Director: A Service of MBS Direct. (n.d.) </a:t>
            </a:r>
            <a:r>
              <a:rPr i="1" lang="en">
                <a:latin typeface="Caveat"/>
                <a:ea typeface="Caveat"/>
                <a:cs typeface="Caveat"/>
                <a:sym typeface="Caveat"/>
              </a:rPr>
              <a:t>Randolph College Course Catalog. </a:t>
            </a:r>
            <a:r>
              <a:rPr lang="en">
                <a:latin typeface="Caveat"/>
                <a:ea typeface="Caveat"/>
                <a:cs typeface="Caveat"/>
                <a:sym typeface="Caveat"/>
              </a:rPr>
              <a:t>Retrieved from </a:t>
            </a:r>
            <a:r>
              <a:rPr lang="en" u="sng">
                <a:solidFill>
                  <a:schemeClr val="hlink"/>
                </a:solidFill>
                <a:latin typeface="Caveat"/>
                <a:ea typeface="Caveat"/>
                <a:cs typeface="Caveat"/>
                <a:sym typeface="Caveat"/>
                <a:hlinkClick r:id="rId4"/>
              </a:rPr>
              <a:t>https://coursedirector.mbsdirect.net/cdr/index.php</a:t>
            </a:r>
            <a:r>
              <a:rPr lang="en">
                <a:latin typeface="Caveat"/>
                <a:ea typeface="Caveat"/>
                <a:cs typeface="Caveat"/>
                <a:sym typeface="Caveat"/>
              </a:rPr>
              <a:t> </a:t>
            </a:r>
            <a:endParaRPr>
              <a:latin typeface="Caveat"/>
              <a:ea typeface="Caveat"/>
              <a:cs typeface="Caveat"/>
              <a:sym typeface="Caveat"/>
            </a:endParaRPr>
          </a:p>
          <a:p>
            <a:pPr indent="0" lvl="0" marL="0" rtl="0" algn="l">
              <a:spcBef>
                <a:spcPts val="1600"/>
              </a:spcBef>
              <a:spcAft>
                <a:spcPts val="0"/>
              </a:spcAft>
              <a:buNone/>
            </a:pPr>
            <a:r>
              <a:rPr lang="en">
                <a:latin typeface="Caveat"/>
                <a:ea typeface="Caveat"/>
                <a:cs typeface="Caveat"/>
                <a:sym typeface="Caveat"/>
              </a:rPr>
              <a:t>Randolph College. (2018). </a:t>
            </a:r>
            <a:r>
              <a:rPr i="1" lang="en">
                <a:latin typeface="Caveat"/>
                <a:ea typeface="Caveat"/>
                <a:cs typeface="Caveat"/>
                <a:sym typeface="Caveat"/>
              </a:rPr>
              <a:t>Cost of attendance.</a:t>
            </a:r>
            <a:r>
              <a:rPr lang="en">
                <a:latin typeface="Caveat"/>
                <a:ea typeface="Caveat"/>
                <a:cs typeface="Caveat"/>
                <a:sym typeface="Caveat"/>
              </a:rPr>
              <a:t> Retrieved from </a:t>
            </a:r>
            <a:r>
              <a:rPr lang="en" u="sng">
                <a:solidFill>
                  <a:schemeClr val="hlink"/>
                </a:solidFill>
                <a:latin typeface="Caveat"/>
                <a:ea typeface="Caveat"/>
                <a:cs typeface="Caveat"/>
                <a:sym typeface="Caveat"/>
                <a:hlinkClick r:id="rId5"/>
              </a:rPr>
              <a:t>http://www.randolphcollege.edu/admission/tuition/</a:t>
            </a:r>
            <a:endParaRPr>
              <a:latin typeface="Caveat"/>
              <a:ea typeface="Caveat"/>
              <a:cs typeface="Caveat"/>
              <a:sym typeface="Caveat"/>
            </a:endParaRPr>
          </a:p>
          <a:p>
            <a:pPr indent="0" lvl="0" marL="0" rtl="0" algn="l">
              <a:spcBef>
                <a:spcPts val="1600"/>
              </a:spcBef>
              <a:spcAft>
                <a:spcPts val="1600"/>
              </a:spcAft>
              <a:buNone/>
            </a:pPr>
            <a:r>
              <a:t/>
            </a:r>
            <a:endParaRPr>
              <a:latin typeface="Caveat"/>
              <a:ea typeface="Caveat"/>
              <a:cs typeface="Caveat"/>
              <a:sym typeface="Cavea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3F3F3"/>
        </a:solidFill>
      </p:bgPr>
    </p:bg>
    <p:spTree>
      <p:nvGrpSpPr>
        <p:cNvPr id="306" name="Shape 306"/>
        <p:cNvGrpSpPr/>
        <p:nvPr/>
      </p:nvGrpSpPr>
      <p:grpSpPr>
        <a:xfrm>
          <a:off x="0" y="0"/>
          <a:ext cx="0" cy="0"/>
          <a:chOff x="0" y="0"/>
          <a:chExt cx="0" cy="0"/>
        </a:xfrm>
      </p:grpSpPr>
      <p:sp>
        <p:nvSpPr>
          <p:cNvPr id="307" name="Google Shape;307;p34"/>
          <p:cNvSpPr txBox="1"/>
          <p:nvPr>
            <p:ph type="title"/>
          </p:nvPr>
        </p:nvSpPr>
        <p:spPr>
          <a:xfrm>
            <a:off x="1707400" y="22854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latin typeface="Fredericka the Great"/>
                <a:ea typeface="Fredericka the Great"/>
                <a:cs typeface="Fredericka the Great"/>
                <a:sym typeface="Fredericka the Great"/>
              </a:rPr>
              <a:t>Questions</a:t>
            </a:r>
            <a:endParaRPr sz="3600">
              <a:latin typeface="Fredericka the Great"/>
              <a:ea typeface="Fredericka the Great"/>
              <a:cs typeface="Fredericka the Great"/>
              <a:sym typeface="Fredericka the Great"/>
            </a:endParaRPr>
          </a:p>
        </p:txBody>
      </p:sp>
      <p:sp>
        <p:nvSpPr>
          <p:cNvPr id="308" name="Google Shape;308;p34"/>
          <p:cNvSpPr txBox="1"/>
          <p:nvPr/>
        </p:nvSpPr>
        <p:spPr>
          <a:xfrm>
            <a:off x="4742900" y="865875"/>
            <a:ext cx="3476400" cy="2597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a:p>
            <a:pPr indent="0" lvl="0" marL="0" rtl="0" algn="l">
              <a:spcBef>
                <a:spcPts val="0"/>
              </a:spcBef>
              <a:spcAft>
                <a:spcPts val="0"/>
              </a:spcAft>
              <a:buNone/>
            </a:pPr>
            <a:r>
              <a:rPr lang="en" sz="1800">
                <a:latin typeface="Caveat"/>
                <a:ea typeface="Caveat"/>
                <a:cs typeface="Caveat"/>
                <a:sym typeface="Caveat"/>
              </a:rPr>
              <a:t>                          ?????</a:t>
            </a:r>
            <a:endParaRPr sz="1800">
              <a:latin typeface="Caveat"/>
              <a:ea typeface="Caveat"/>
              <a:cs typeface="Caveat"/>
              <a:sym typeface="Cave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5"/>
          <p:cNvSpPr/>
          <p:nvPr/>
        </p:nvSpPr>
        <p:spPr>
          <a:xfrm>
            <a:off x="297225" y="1124325"/>
            <a:ext cx="8520600" cy="3476400"/>
          </a:xfrm>
          <a:prstGeom prst="snip2DiagRect">
            <a:avLst>
              <a:gd fmla="val 0" name="adj1"/>
              <a:gd fmla="val 16667" name="adj2"/>
            </a:avLst>
          </a:prstGeom>
          <a:solidFill>
            <a:srgbClr val="FFFF00">
              <a:alpha val="7310"/>
            </a:srgbClr>
          </a:solidFill>
          <a:ln cap="flat" cmpd="sng" w="38100">
            <a:solidFill>
              <a:srgbClr val="595959"/>
            </a:solidFill>
            <a:prstDash val="lg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txBox="1"/>
          <p:nvPr/>
        </p:nvSpPr>
        <p:spPr>
          <a:xfrm>
            <a:off x="311700" y="367475"/>
            <a:ext cx="8520600" cy="572700"/>
          </a:xfrm>
          <a:prstGeom prst="rect">
            <a:avLst/>
          </a:prstGeom>
          <a:noFill/>
          <a:ln cap="flat" cmpd="sng" w="28575">
            <a:solidFill>
              <a:srgbClr val="EFEFEF"/>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Fredericka the Great"/>
                <a:ea typeface="Fredericka the Great"/>
                <a:cs typeface="Fredericka the Great"/>
                <a:sym typeface="Fredericka the Great"/>
              </a:rPr>
              <a:t>Randolph College</a:t>
            </a:r>
            <a:endParaRPr sz="3000">
              <a:solidFill>
                <a:srgbClr val="000000"/>
              </a:solidFill>
              <a:latin typeface="Fredericka the Great"/>
              <a:ea typeface="Fredericka the Great"/>
              <a:cs typeface="Fredericka the Great"/>
              <a:sym typeface="Fredericka the Great"/>
            </a:endParaRPr>
          </a:p>
        </p:txBody>
      </p:sp>
      <p:sp>
        <p:nvSpPr>
          <p:cNvPr id="97" name="Google Shape;97;p15"/>
          <p:cNvSpPr txBox="1"/>
          <p:nvPr/>
        </p:nvSpPr>
        <p:spPr>
          <a:xfrm>
            <a:off x="311700" y="1154325"/>
            <a:ext cx="8520600" cy="3097500"/>
          </a:xfrm>
          <a:prstGeom prst="rect">
            <a:avLst/>
          </a:prstGeom>
          <a:noFill/>
          <a:ln>
            <a:noFill/>
          </a:ln>
        </p:spPr>
        <p:txBody>
          <a:bodyPr anchorCtr="0" anchor="t" bIns="91425" lIns="91425" spcFirstLastPara="1" rIns="91425" wrap="square" tIns="91425">
            <a:noAutofit/>
          </a:bodyPr>
          <a:lstStyle/>
          <a:p>
            <a:pPr indent="-431800" lvl="0" marL="457200" rtl="0" algn="l">
              <a:lnSpc>
                <a:spcPct val="115000"/>
              </a:lnSpc>
              <a:spcBef>
                <a:spcPts val="0"/>
              </a:spcBef>
              <a:spcAft>
                <a:spcPts val="0"/>
              </a:spcAft>
              <a:buClr>
                <a:srgbClr val="595959"/>
              </a:buClr>
              <a:buSzPts val="3200"/>
              <a:buFont typeface="Caveat"/>
              <a:buChar char="●"/>
            </a:pPr>
            <a:r>
              <a:rPr lang="en" sz="3200">
                <a:solidFill>
                  <a:srgbClr val="595959"/>
                </a:solidFill>
                <a:latin typeface="Caveat"/>
                <a:ea typeface="Caveat"/>
                <a:cs typeface="Caveat"/>
                <a:sym typeface="Caveat"/>
              </a:rPr>
              <a:t>Private undergraduate liberal arts institution</a:t>
            </a:r>
            <a:endParaRPr sz="3200">
              <a:solidFill>
                <a:srgbClr val="595959"/>
              </a:solidFill>
              <a:latin typeface="Caveat"/>
              <a:ea typeface="Caveat"/>
              <a:cs typeface="Caveat"/>
              <a:sym typeface="Caveat"/>
            </a:endParaRPr>
          </a:p>
          <a:p>
            <a:pPr indent="-431800" lvl="0" marL="457200" rtl="0" algn="l">
              <a:lnSpc>
                <a:spcPct val="115000"/>
              </a:lnSpc>
              <a:spcBef>
                <a:spcPts val="0"/>
              </a:spcBef>
              <a:spcAft>
                <a:spcPts val="0"/>
              </a:spcAft>
              <a:buClr>
                <a:srgbClr val="595959"/>
              </a:buClr>
              <a:buSzPts val="3200"/>
              <a:buFont typeface="Caveat"/>
              <a:buChar char="●"/>
            </a:pPr>
            <a:r>
              <a:rPr lang="en" sz="3200">
                <a:solidFill>
                  <a:srgbClr val="595959"/>
                </a:solidFill>
                <a:latin typeface="Caveat"/>
                <a:ea typeface="Caveat"/>
                <a:cs typeface="Caveat"/>
                <a:sym typeface="Caveat"/>
              </a:rPr>
              <a:t>Founded 1891 as Randolph-Macon Woman’s College</a:t>
            </a:r>
            <a:endParaRPr sz="3200">
              <a:solidFill>
                <a:srgbClr val="595959"/>
              </a:solidFill>
              <a:latin typeface="Caveat"/>
              <a:ea typeface="Caveat"/>
              <a:cs typeface="Caveat"/>
              <a:sym typeface="Caveat"/>
            </a:endParaRPr>
          </a:p>
          <a:p>
            <a:pPr indent="-431800" lvl="0" marL="457200" rtl="0" algn="l">
              <a:lnSpc>
                <a:spcPct val="115000"/>
              </a:lnSpc>
              <a:spcBef>
                <a:spcPts val="0"/>
              </a:spcBef>
              <a:spcAft>
                <a:spcPts val="0"/>
              </a:spcAft>
              <a:buClr>
                <a:srgbClr val="595959"/>
              </a:buClr>
              <a:buSzPts val="3200"/>
              <a:buFont typeface="Caveat"/>
              <a:buChar char="●"/>
            </a:pPr>
            <a:r>
              <a:rPr lang="en" sz="3200">
                <a:solidFill>
                  <a:srgbClr val="595959"/>
                </a:solidFill>
                <a:latin typeface="Caveat"/>
                <a:ea typeface="Caveat"/>
                <a:cs typeface="Caveat"/>
                <a:sym typeface="Caveat"/>
              </a:rPr>
              <a:t>Went coed in 2007</a:t>
            </a:r>
            <a:endParaRPr sz="3200">
              <a:solidFill>
                <a:srgbClr val="595959"/>
              </a:solidFill>
              <a:latin typeface="Caveat"/>
              <a:ea typeface="Caveat"/>
              <a:cs typeface="Caveat"/>
              <a:sym typeface="Caveat"/>
            </a:endParaRPr>
          </a:p>
          <a:p>
            <a:pPr indent="-431800" lvl="0" marL="457200" rtl="0" algn="l">
              <a:lnSpc>
                <a:spcPct val="115000"/>
              </a:lnSpc>
              <a:spcBef>
                <a:spcPts val="0"/>
              </a:spcBef>
              <a:spcAft>
                <a:spcPts val="0"/>
              </a:spcAft>
              <a:buClr>
                <a:srgbClr val="595959"/>
              </a:buClr>
              <a:buSzPts val="3200"/>
              <a:buFont typeface="Caveat"/>
              <a:buChar char="●"/>
            </a:pPr>
            <a:r>
              <a:rPr lang="en" sz="3200">
                <a:solidFill>
                  <a:srgbClr val="595959"/>
                </a:solidFill>
                <a:latin typeface="Caveat"/>
                <a:ea typeface="Caveat"/>
                <a:cs typeface="Caveat"/>
                <a:sym typeface="Caveat"/>
              </a:rPr>
              <a:t>~700 students</a:t>
            </a:r>
            <a:endParaRPr sz="3200">
              <a:solidFill>
                <a:srgbClr val="595959"/>
              </a:solidFill>
              <a:latin typeface="Caveat"/>
              <a:ea typeface="Caveat"/>
              <a:cs typeface="Caveat"/>
              <a:sym typeface="Caveat"/>
            </a:endParaRPr>
          </a:p>
        </p:txBody>
      </p:sp>
      <p:pic>
        <p:nvPicPr>
          <p:cNvPr id="98" name="Google Shape;98;p15"/>
          <p:cNvPicPr preferRelativeResize="0"/>
          <p:nvPr/>
        </p:nvPicPr>
        <p:blipFill>
          <a:blip r:embed="rId3">
            <a:alphaModFix/>
          </a:blip>
          <a:stretch>
            <a:fillRect/>
          </a:stretch>
        </p:blipFill>
        <p:spPr>
          <a:xfrm>
            <a:off x="6398425" y="2750250"/>
            <a:ext cx="2846375" cy="239324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2" name="Shape 102"/>
        <p:cNvGrpSpPr/>
        <p:nvPr/>
      </p:nvGrpSpPr>
      <p:grpSpPr>
        <a:xfrm>
          <a:off x="0" y="0"/>
          <a:ext cx="0" cy="0"/>
          <a:chOff x="0" y="0"/>
          <a:chExt cx="0" cy="0"/>
        </a:xfrm>
      </p:grpSpPr>
      <p:pic>
        <p:nvPicPr>
          <p:cNvPr id="103" name="Google Shape;103;p16"/>
          <p:cNvPicPr preferRelativeResize="0"/>
          <p:nvPr/>
        </p:nvPicPr>
        <p:blipFill>
          <a:blip r:embed="rId3">
            <a:alphaModFix amt="78000"/>
          </a:blip>
          <a:stretch>
            <a:fillRect/>
          </a:stretch>
        </p:blipFill>
        <p:spPr>
          <a:xfrm>
            <a:off x="-89125" y="865200"/>
            <a:ext cx="4762500" cy="4762500"/>
          </a:xfrm>
          <a:prstGeom prst="rect">
            <a:avLst/>
          </a:prstGeom>
          <a:noFill/>
          <a:ln>
            <a:noFill/>
          </a:ln>
        </p:spPr>
      </p:pic>
      <p:sp>
        <p:nvSpPr>
          <p:cNvPr id="104" name="Google Shape;104;p16"/>
          <p:cNvSpPr txBox="1"/>
          <p:nvPr/>
        </p:nvSpPr>
        <p:spPr>
          <a:xfrm>
            <a:off x="311700" y="3688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Fredericka the Great"/>
                <a:ea typeface="Fredericka the Great"/>
                <a:cs typeface="Fredericka the Great"/>
                <a:sym typeface="Fredericka the Great"/>
              </a:rPr>
              <a:t>Summer Research Program</a:t>
            </a:r>
            <a:endParaRPr sz="3000">
              <a:solidFill>
                <a:srgbClr val="000000"/>
              </a:solidFill>
              <a:latin typeface="Fredericka the Great"/>
              <a:ea typeface="Fredericka the Great"/>
              <a:cs typeface="Fredericka the Great"/>
              <a:sym typeface="Fredericka the Great"/>
            </a:endParaRPr>
          </a:p>
        </p:txBody>
      </p:sp>
      <p:sp>
        <p:nvSpPr>
          <p:cNvPr id="105" name="Google Shape;105;p16"/>
          <p:cNvSpPr txBox="1"/>
          <p:nvPr/>
        </p:nvSpPr>
        <p:spPr>
          <a:xfrm>
            <a:off x="2503125" y="1678325"/>
            <a:ext cx="66684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rgbClr val="434343"/>
                </a:solidFill>
                <a:latin typeface="Indie Flower"/>
                <a:ea typeface="Indie Flower"/>
                <a:cs typeface="Indie Flower"/>
                <a:sym typeface="Indie Flower"/>
              </a:rPr>
              <a:t>Student and Faculty Mentor-based Research Program</a:t>
            </a:r>
            <a:endParaRPr b="1" sz="1800">
              <a:solidFill>
                <a:srgbClr val="434343"/>
              </a:solidFill>
              <a:latin typeface="Indie Flower"/>
              <a:ea typeface="Indie Flower"/>
              <a:cs typeface="Indie Flower"/>
              <a:sym typeface="Indie Flower"/>
            </a:endParaRPr>
          </a:p>
          <a:p>
            <a:pPr indent="0" lvl="0" marL="0" rtl="0" algn="l">
              <a:lnSpc>
                <a:spcPct val="115000"/>
              </a:lnSpc>
              <a:spcBef>
                <a:spcPts val="1600"/>
              </a:spcBef>
              <a:spcAft>
                <a:spcPts val="0"/>
              </a:spcAft>
              <a:buNone/>
            </a:pPr>
            <a:r>
              <a:rPr b="1" lang="en" sz="1800">
                <a:solidFill>
                  <a:srgbClr val="434343"/>
                </a:solidFill>
                <a:latin typeface="Indie Flower"/>
                <a:ea typeface="Indie Flower"/>
                <a:cs typeface="Indie Flower"/>
                <a:sym typeface="Indie Flower"/>
              </a:rPr>
              <a:t>Began in 2000 with a grant from the Jessie Ball duPont Fund</a:t>
            </a:r>
            <a:endParaRPr b="1" sz="1800">
              <a:solidFill>
                <a:srgbClr val="434343"/>
              </a:solidFill>
              <a:latin typeface="Indie Flower"/>
              <a:ea typeface="Indie Flower"/>
              <a:cs typeface="Indie Flower"/>
              <a:sym typeface="Indie Flower"/>
            </a:endParaRPr>
          </a:p>
          <a:p>
            <a:pPr indent="0" lvl="0" marL="0" rtl="0" algn="l">
              <a:lnSpc>
                <a:spcPct val="115000"/>
              </a:lnSpc>
              <a:spcBef>
                <a:spcPts val="1600"/>
              </a:spcBef>
              <a:spcAft>
                <a:spcPts val="0"/>
              </a:spcAft>
              <a:buNone/>
            </a:pPr>
            <a:r>
              <a:rPr b="1" lang="en" sz="1800">
                <a:solidFill>
                  <a:srgbClr val="434343"/>
                </a:solidFill>
                <a:latin typeface="Indie Flower"/>
                <a:ea typeface="Indie Flower"/>
                <a:cs typeface="Indie Flower"/>
                <a:sym typeface="Indie Flower"/>
              </a:rPr>
              <a:t>Exists to fund student research from any discipline during an 8-week program</a:t>
            </a:r>
            <a:endParaRPr b="1" sz="1800">
              <a:solidFill>
                <a:srgbClr val="434343"/>
              </a:solidFill>
              <a:latin typeface="Indie Flower"/>
              <a:ea typeface="Indie Flower"/>
              <a:cs typeface="Indie Flower"/>
              <a:sym typeface="Indie Flower"/>
            </a:endParaRPr>
          </a:p>
          <a:p>
            <a:pPr indent="0" lvl="0" marL="0" rtl="0" algn="l">
              <a:lnSpc>
                <a:spcPct val="115000"/>
              </a:lnSpc>
              <a:spcBef>
                <a:spcPts val="1600"/>
              </a:spcBef>
              <a:spcAft>
                <a:spcPts val="1600"/>
              </a:spcAft>
              <a:buNone/>
            </a:pPr>
            <a:r>
              <a:rPr b="1" lang="en" sz="1800">
                <a:solidFill>
                  <a:srgbClr val="434343"/>
                </a:solidFill>
                <a:latin typeface="Indie Flower"/>
                <a:ea typeface="Indie Flower"/>
                <a:cs typeface="Indie Flower"/>
                <a:sym typeface="Indie Flower"/>
              </a:rPr>
              <a:t>The program includes seminars from related disciplines of the students participating in hopes to stimulate interests in the other subjects involved.</a:t>
            </a:r>
            <a:endParaRPr b="1" sz="1800">
              <a:solidFill>
                <a:srgbClr val="434343"/>
              </a:solidFill>
              <a:latin typeface="Indie Flower"/>
              <a:ea typeface="Indie Flower"/>
              <a:cs typeface="Indie Flower"/>
              <a:sym typeface="Indie Flower"/>
            </a:endParaRPr>
          </a:p>
        </p:txBody>
      </p:sp>
      <p:pic>
        <p:nvPicPr>
          <p:cNvPr id="106" name="Google Shape;106;p16"/>
          <p:cNvPicPr preferRelativeResize="0"/>
          <p:nvPr/>
        </p:nvPicPr>
        <p:blipFill>
          <a:blip r:embed="rId4">
            <a:alphaModFix amt="51000"/>
          </a:blip>
          <a:stretch>
            <a:fillRect/>
          </a:stretch>
        </p:blipFill>
        <p:spPr>
          <a:xfrm>
            <a:off x="5893300" y="0"/>
            <a:ext cx="3250700" cy="1589575"/>
          </a:xfrm>
          <a:prstGeom prst="rect">
            <a:avLst/>
          </a:prstGeom>
          <a:noFill/>
          <a:ln>
            <a:noFill/>
          </a:ln>
        </p:spPr>
      </p:pic>
      <p:sp>
        <p:nvSpPr>
          <p:cNvPr id="107" name="Google Shape;107;p16"/>
          <p:cNvSpPr/>
          <p:nvPr/>
        </p:nvSpPr>
        <p:spPr>
          <a:xfrm>
            <a:off x="2314625" y="1822200"/>
            <a:ext cx="180900" cy="180900"/>
          </a:xfrm>
          <a:prstGeom prst="sun">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6"/>
          <p:cNvSpPr/>
          <p:nvPr/>
        </p:nvSpPr>
        <p:spPr>
          <a:xfrm>
            <a:off x="2314625" y="2355600"/>
            <a:ext cx="180900" cy="180900"/>
          </a:xfrm>
          <a:prstGeom prst="sun">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6"/>
          <p:cNvSpPr/>
          <p:nvPr/>
        </p:nvSpPr>
        <p:spPr>
          <a:xfrm>
            <a:off x="2314625" y="2889000"/>
            <a:ext cx="180900" cy="180900"/>
          </a:xfrm>
          <a:prstGeom prst="sun">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2314625" y="3727200"/>
            <a:ext cx="180900" cy="180900"/>
          </a:xfrm>
          <a:prstGeom prst="sun">
            <a:avLst>
              <a:gd fmla="val 25000" name="adj"/>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17"/>
          <p:cNvSpPr/>
          <p:nvPr/>
        </p:nvSpPr>
        <p:spPr>
          <a:xfrm>
            <a:off x="233950" y="1306600"/>
            <a:ext cx="8464800" cy="3269700"/>
          </a:xfrm>
          <a:prstGeom prst="round2DiagRect">
            <a:avLst>
              <a:gd fmla="val 16667" name="adj1"/>
              <a:gd fmla="val 0" name="adj2"/>
            </a:avLst>
          </a:prstGeom>
          <a:solidFill>
            <a:srgbClr val="EAD1DC"/>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7"/>
          <p:cNvSpPr txBox="1"/>
          <p:nvPr>
            <p:ph type="title"/>
          </p:nvPr>
        </p:nvSpPr>
        <p:spPr>
          <a:xfrm>
            <a:off x="479725" y="4321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Fredericka the Great"/>
                <a:ea typeface="Fredericka the Great"/>
                <a:cs typeface="Fredericka the Great"/>
                <a:sym typeface="Fredericka the Great"/>
              </a:rPr>
              <a:t>Background </a:t>
            </a:r>
            <a:endParaRPr sz="3000">
              <a:latin typeface="Fredericka the Great"/>
              <a:ea typeface="Fredericka the Great"/>
              <a:cs typeface="Fredericka the Great"/>
              <a:sym typeface="Fredericka the Great"/>
            </a:endParaRPr>
          </a:p>
        </p:txBody>
      </p:sp>
      <p:sp>
        <p:nvSpPr>
          <p:cNvPr id="117" name="Google Shape;117;p17"/>
          <p:cNvSpPr txBox="1"/>
          <p:nvPr>
            <p:ph idx="1" type="body"/>
          </p:nvPr>
        </p:nvSpPr>
        <p:spPr>
          <a:xfrm>
            <a:off x="387900" y="1459950"/>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800">
                <a:solidFill>
                  <a:srgbClr val="000000"/>
                </a:solidFill>
                <a:latin typeface="Caveat"/>
                <a:ea typeface="Caveat"/>
                <a:cs typeface="Caveat"/>
                <a:sym typeface="Caveat"/>
              </a:rPr>
              <a:t>Published textbook costs: CollegeBoard, NACS</a:t>
            </a:r>
            <a:endParaRPr sz="2800">
              <a:solidFill>
                <a:srgbClr val="000000"/>
              </a:solidFill>
              <a:latin typeface="Caveat"/>
              <a:ea typeface="Caveat"/>
              <a:cs typeface="Caveat"/>
              <a:sym typeface="Caveat"/>
            </a:endParaRPr>
          </a:p>
          <a:p>
            <a:pPr indent="0" lvl="0" marL="0" rtl="0" algn="l">
              <a:spcBef>
                <a:spcPts val="1600"/>
              </a:spcBef>
              <a:spcAft>
                <a:spcPts val="0"/>
              </a:spcAft>
              <a:buClr>
                <a:schemeClr val="dk1"/>
              </a:buClr>
              <a:buSzPts val="1100"/>
              <a:buFont typeface="Arial"/>
              <a:buNone/>
            </a:pPr>
            <a:r>
              <a:rPr lang="en" sz="2800">
                <a:solidFill>
                  <a:srgbClr val="000000"/>
                </a:solidFill>
                <a:latin typeface="Caveat"/>
                <a:ea typeface="Caveat"/>
                <a:cs typeface="Caveat"/>
                <a:sym typeface="Caveat"/>
              </a:rPr>
              <a:t>Studies: Florida Virtual Campus, others</a:t>
            </a:r>
            <a:endParaRPr sz="2800">
              <a:solidFill>
                <a:srgbClr val="000000"/>
              </a:solidFill>
              <a:latin typeface="Caveat"/>
              <a:ea typeface="Caveat"/>
              <a:cs typeface="Caveat"/>
              <a:sym typeface="Caveat"/>
            </a:endParaRPr>
          </a:p>
          <a:p>
            <a:pPr indent="0" lvl="0" marL="0" rtl="0" algn="l">
              <a:spcBef>
                <a:spcPts val="1600"/>
              </a:spcBef>
              <a:spcAft>
                <a:spcPts val="0"/>
              </a:spcAft>
              <a:buClr>
                <a:schemeClr val="dk1"/>
              </a:buClr>
              <a:buSzPts val="1100"/>
              <a:buFont typeface="Arial"/>
              <a:buNone/>
            </a:pPr>
            <a:r>
              <a:rPr lang="en" sz="2800">
                <a:solidFill>
                  <a:srgbClr val="000000"/>
                </a:solidFill>
                <a:latin typeface="Caveat"/>
                <a:ea typeface="Caveat"/>
                <a:cs typeface="Caveat"/>
                <a:sym typeface="Caveat"/>
              </a:rPr>
              <a:t>Similar research: Open Oregon, VA community colleges, SPARC</a:t>
            </a:r>
            <a:endParaRPr sz="2800">
              <a:solidFill>
                <a:srgbClr val="000000"/>
              </a:solidFill>
              <a:latin typeface="Caveat"/>
              <a:ea typeface="Caveat"/>
              <a:cs typeface="Caveat"/>
              <a:sym typeface="Caveat"/>
            </a:endParaRPr>
          </a:p>
          <a:p>
            <a:pPr indent="0" lvl="0" marL="0" rtl="0" algn="l">
              <a:spcBef>
                <a:spcPts val="1600"/>
              </a:spcBef>
              <a:spcAft>
                <a:spcPts val="0"/>
              </a:spcAft>
              <a:buClr>
                <a:schemeClr val="dk1"/>
              </a:buClr>
              <a:buSzPts val="1100"/>
              <a:buFont typeface="Arial"/>
              <a:buNone/>
            </a:pPr>
            <a:r>
              <a:t/>
            </a:r>
            <a:endParaRPr>
              <a:solidFill>
                <a:srgbClr val="000000"/>
              </a:solidFill>
            </a:endParaRPr>
          </a:p>
          <a:p>
            <a:pPr indent="0" lvl="0" marL="0" rtl="0" algn="l">
              <a:spcBef>
                <a:spcPts val="1600"/>
              </a:spcBef>
              <a:spcAft>
                <a:spcPts val="1600"/>
              </a:spcAft>
              <a:buNone/>
            </a:pPr>
            <a:r>
              <a:t/>
            </a:r>
            <a:endParaRPr>
              <a:solidFill>
                <a:srgbClr val="000000"/>
              </a:solidFill>
            </a:endParaRPr>
          </a:p>
        </p:txBody>
      </p:sp>
      <p:grpSp>
        <p:nvGrpSpPr>
          <p:cNvPr id="118" name="Google Shape;118;p17"/>
          <p:cNvGrpSpPr/>
          <p:nvPr/>
        </p:nvGrpSpPr>
        <p:grpSpPr>
          <a:xfrm>
            <a:off x="228225" y="708075"/>
            <a:ext cx="3171725" cy="240000"/>
            <a:chOff x="152025" y="708075"/>
            <a:chExt cx="3171725" cy="240000"/>
          </a:xfrm>
        </p:grpSpPr>
        <p:sp>
          <p:nvSpPr>
            <p:cNvPr id="119" name="Google Shape;119;p17"/>
            <p:cNvSpPr/>
            <p:nvPr/>
          </p:nvSpPr>
          <p:spPr>
            <a:xfrm>
              <a:off x="152025" y="708075"/>
              <a:ext cx="235800" cy="240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0" name="Google Shape;120;p17"/>
            <p:cNvCxnSpPr/>
            <p:nvPr/>
          </p:nvCxnSpPr>
          <p:spPr>
            <a:xfrm flipH="1" rot="10800000">
              <a:off x="212750" y="947775"/>
              <a:ext cx="3111000" cy="300"/>
            </a:xfrm>
            <a:prstGeom prst="straightConnector1">
              <a:avLst/>
            </a:prstGeom>
            <a:noFill/>
            <a:ln cap="flat" cmpd="sng" w="9525">
              <a:solidFill>
                <a:srgbClr val="595959"/>
              </a:solidFill>
              <a:prstDash val="solid"/>
              <a:round/>
              <a:headEnd len="med" w="med" type="none"/>
              <a:tailEnd len="med" w="med" type="none"/>
            </a:ln>
          </p:spPr>
        </p:cxnSp>
        <p:cxnSp>
          <p:nvCxnSpPr>
            <p:cNvPr id="121" name="Google Shape;121;p17"/>
            <p:cNvCxnSpPr>
              <a:stCxn id="119" idx="1"/>
              <a:endCxn id="119" idx="2"/>
            </p:cNvCxnSpPr>
            <p:nvPr/>
          </p:nvCxnSpPr>
          <p:spPr>
            <a:xfrm>
              <a:off x="152025" y="828075"/>
              <a:ext cx="117900" cy="120000"/>
            </a:xfrm>
            <a:prstGeom prst="straightConnector1">
              <a:avLst/>
            </a:prstGeom>
            <a:noFill/>
            <a:ln cap="flat" cmpd="sng" w="9525">
              <a:solidFill>
                <a:srgbClr val="595959"/>
              </a:solidFill>
              <a:prstDash val="solid"/>
              <a:round/>
              <a:headEnd len="med" w="med" type="none"/>
              <a:tailEnd len="med" w="med"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8"/>
          <p:cNvSpPr txBox="1"/>
          <p:nvPr/>
        </p:nvSpPr>
        <p:spPr>
          <a:xfrm>
            <a:off x="387900" y="2926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Fredericka the Great"/>
                <a:ea typeface="Fredericka the Great"/>
                <a:cs typeface="Fredericka the Great"/>
                <a:sym typeface="Fredericka the Great"/>
              </a:rPr>
              <a:t>Goals</a:t>
            </a:r>
            <a:endParaRPr sz="3000">
              <a:solidFill>
                <a:srgbClr val="000000"/>
              </a:solidFill>
              <a:latin typeface="Fredericka the Great"/>
              <a:ea typeface="Fredericka the Great"/>
              <a:cs typeface="Fredericka the Great"/>
              <a:sym typeface="Fredericka the Great"/>
            </a:endParaRPr>
          </a:p>
        </p:txBody>
      </p:sp>
      <p:sp>
        <p:nvSpPr>
          <p:cNvPr id="127" name="Google Shape;127;p18"/>
          <p:cNvSpPr txBox="1"/>
          <p:nvPr/>
        </p:nvSpPr>
        <p:spPr>
          <a:xfrm>
            <a:off x="387900" y="1099575"/>
            <a:ext cx="7043100" cy="21570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en" sz="1800">
                <a:solidFill>
                  <a:srgbClr val="595959"/>
                </a:solidFill>
                <a:latin typeface="Indie Flower"/>
                <a:ea typeface="Indie Flower"/>
                <a:cs typeface="Indie Flower"/>
                <a:sym typeface="Indie Flower"/>
              </a:rPr>
              <a:t>Find accurate numbers for Randolph</a:t>
            </a:r>
            <a:endParaRPr b="1" sz="1800">
              <a:solidFill>
                <a:srgbClr val="595959"/>
              </a:solidFill>
              <a:latin typeface="Indie Flower"/>
              <a:ea typeface="Indie Flower"/>
              <a:cs typeface="Indie Flower"/>
              <a:sym typeface="Indie Flower"/>
            </a:endParaRPr>
          </a:p>
          <a:p>
            <a:pPr indent="457200" lvl="0" marL="0" rtl="0" algn="l">
              <a:spcBef>
                <a:spcPts val="1600"/>
              </a:spcBef>
              <a:spcAft>
                <a:spcPts val="0"/>
              </a:spcAft>
              <a:buNone/>
            </a:pPr>
            <a:r>
              <a:rPr b="1" lang="en" sz="1800">
                <a:solidFill>
                  <a:srgbClr val="595959"/>
                </a:solidFill>
                <a:latin typeface="Indie Flower"/>
                <a:ea typeface="Indie Flower"/>
                <a:cs typeface="Indie Flower"/>
                <a:sym typeface="Indie Flower"/>
              </a:rPr>
              <a:t>Show cumulative costs for degrees</a:t>
            </a:r>
            <a:endParaRPr b="1" sz="1800">
              <a:solidFill>
                <a:srgbClr val="595959"/>
              </a:solidFill>
              <a:latin typeface="Indie Flower"/>
              <a:ea typeface="Indie Flower"/>
              <a:cs typeface="Indie Flower"/>
              <a:sym typeface="Indie Flower"/>
            </a:endParaRPr>
          </a:p>
          <a:p>
            <a:pPr indent="0" lvl="0" marL="457200" rtl="0" algn="l">
              <a:lnSpc>
                <a:spcPct val="115000"/>
              </a:lnSpc>
              <a:spcBef>
                <a:spcPts val="1600"/>
              </a:spcBef>
              <a:spcAft>
                <a:spcPts val="0"/>
              </a:spcAft>
              <a:buNone/>
            </a:pPr>
            <a:r>
              <a:rPr b="1" lang="en" sz="1800">
                <a:solidFill>
                  <a:srgbClr val="595959"/>
                </a:solidFill>
                <a:latin typeface="Indie Flower"/>
                <a:ea typeface="Indie Flower"/>
                <a:cs typeface="Indie Flower"/>
                <a:sym typeface="Indie Flower"/>
              </a:rPr>
              <a:t>Encourage faculty to use OERs</a:t>
            </a:r>
            <a:endParaRPr b="1" sz="1800">
              <a:solidFill>
                <a:srgbClr val="595959"/>
              </a:solidFill>
              <a:latin typeface="Indie Flower"/>
              <a:ea typeface="Indie Flower"/>
              <a:cs typeface="Indie Flower"/>
              <a:sym typeface="Indie Flower"/>
            </a:endParaRPr>
          </a:p>
          <a:p>
            <a:pPr indent="0" lvl="0" marL="457200" rtl="0" algn="l">
              <a:lnSpc>
                <a:spcPct val="115000"/>
              </a:lnSpc>
              <a:spcBef>
                <a:spcPts val="1600"/>
              </a:spcBef>
              <a:spcAft>
                <a:spcPts val="0"/>
              </a:spcAft>
              <a:buNone/>
            </a:pPr>
            <a:r>
              <a:rPr b="1" lang="en" sz="1800">
                <a:solidFill>
                  <a:srgbClr val="595959"/>
                </a:solidFill>
                <a:latin typeface="Indie Flower"/>
                <a:ea typeface="Indie Flower"/>
                <a:cs typeface="Indie Flower"/>
                <a:sym typeface="Indie Flower"/>
              </a:rPr>
              <a:t>Provide students with realistic expectations for different majors</a:t>
            </a:r>
            <a:endParaRPr b="1" sz="1800">
              <a:solidFill>
                <a:srgbClr val="595959"/>
              </a:solidFill>
              <a:latin typeface="Indie Flower"/>
              <a:ea typeface="Indie Flower"/>
              <a:cs typeface="Indie Flower"/>
              <a:sym typeface="Indie Flower"/>
            </a:endParaRPr>
          </a:p>
          <a:p>
            <a:pPr indent="0" lvl="0" marL="457200" rtl="0" algn="l">
              <a:lnSpc>
                <a:spcPct val="115000"/>
              </a:lnSpc>
              <a:spcBef>
                <a:spcPts val="1600"/>
              </a:spcBef>
              <a:spcAft>
                <a:spcPts val="0"/>
              </a:spcAft>
              <a:buNone/>
            </a:pPr>
            <a:r>
              <a:t/>
            </a:r>
            <a:endParaRPr b="1" sz="1800">
              <a:solidFill>
                <a:srgbClr val="595959"/>
              </a:solidFill>
              <a:latin typeface="Indie Flower"/>
              <a:ea typeface="Indie Flower"/>
              <a:cs typeface="Indie Flower"/>
              <a:sym typeface="Indie Flower"/>
            </a:endParaRPr>
          </a:p>
          <a:p>
            <a:pPr indent="0" lvl="0" marL="457200" rtl="0" algn="l">
              <a:lnSpc>
                <a:spcPct val="115000"/>
              </a:lnSpc>
              <a:spcBef>
                <a:spcPts val="1600"/>
              </a:spcBef>
              <a:spcAft>
                <a:spcPts val="1600"/>
              </a:spcAft>
              <a:buNone/>
            </a:pPr>
            <a:r>
              <a:t/>
            </a:r>
            <a:endParaRPr b="1" sz="1800">
              <a:solidFill>
                <a:srgbClr val="595959"/>
              </a:solidFill>
              <a:latin typeface="Indie Flower"/>
              <a:ea typeface="Indie Flower"/>
              <a:cs typeface="Indie Flower"/>
              <a:sym typeface="Indie Flower"/>
            </a:endParaRPr>
          </a:p>
        </p:txBody>
      </p:sp>
      <p:grpSp>
        <p:nvGrpSpPr>
          <p:cNvPr id="128" name="Google Shape;128;p18"/>
          <p:cNvGrpSpPr/>
          <p:nvPr/>
        </p:nvGrpSpPr>
        <p:grpSpPr>
          <a:xfrm>
            <a:off x="152025" y="555675"/>
            <a:ext cx="3171725" cy="240000"/>
            <a:chOff x="152025" y="708075"/>
            <a:chExt cx="3171725" cy="240000"/>
          </a:xfrm>
        </p:grpSpPr>
        <p:sp>
          <p:nvSpPr>
            <p:cNvPr id="129" name="Google Shape;129;p18"/>
            <p:cNvSpPr/>
            <p:nvPr/>
          </p:nvSpPr>
          <p:spPr>
            <a:xfrm>
              <a:off x="152025" y="708075"/>
              <a:ext cx="235800" cy="2400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0" name="Google Shape;130;p18"/>
            <p:cNvCxnSpPr/>
            <p:nvPr/>
          </p:nvCxnSpPr>
          <p:spPr>
            <a:xfrm flipH="1" rot="10800000">
              <a:off x="212750" y="947775"/>
              <a:ext cx="3111000" cy="300"/>
            </a:xfrm>
            <a:prstGeom prst="straightConnector1">
              <a:avLst/>
            </a:prstGeom>
            <a:noFill/>
            <a:ln cap="flat" cmpd="sng" w="9525">
              <a:solidFill>
                <a:srgbClr val="595959"/>
              </a:solidFill>
              <a:prstDash val="solid"/>
              <a:round/>
              <a:headEnd len="med" w="med" type="none"/>
              <a:tailEnd len="med" w="med" type="none"/>
            </a:ln>
          </p:spPr>
        </p:cxnSp>
        <p:cxnSp>
          <p:nvCxnSpPr>
            <p:cNvPr id="131" name="Google Shape;131;p18"/>
            <p:cNvCxnSpPr>
              <a:stCxn id="129" idx="1"/>
              <a:endCxn id="129" idx="2"/>
            </p:cNvCxnSpPr>
            <p:nvPr/>
          </p:nvCxnSpPr>
          <p:spPr>
            <a:xfrm>
              <a:off x="152025" y="828075"/>
              <a:ext cx="117900" cy="120000"/>
            </a:xfrm>
            <a:prstGeom prst="straightConnector1">
              <a:avLst/>
            </a:prstGeom>
            <a:noFill/>
            <a:ln cap="flat" cmpd="sng" w="9525">
              <a:solidFill>
                <a:srgbClr val="595959"/>
              </a:solidFill>
              <a:prstDash val="solid"/>
              <a:round/>
              <a:headEnd len="med" w="med" type="none"/>
              <a:tailEnd len="med" w="med" type="none"/>
            </a:ln>
          </p:spPr>
        </p:cxnSp>
      </p:grpSp>
      <p:pic>
        <p:nvPicPr>
          <p:cNvPr id="132" name="Google Shape;132;p18"/>
          <p:cNvPicPr preferRelativeResize="0"/>
          <p:nvPr/>
        </p:nvPicPr>
        <p:blipFill rotWithShape="1">
          <a:blip r:embed="rId3">
            <a:alphaModFix amt="62000"/>
          </a:blip>
          <a:srcRect b="0" l="9197" r="9042" t="19283"/>
          <a:stretch/>
        </p:blipFill>
        <p:spPr>
          <a:xfrm>
            <a:off x="2016175" y="2998225"/>
            <a:ext cx="4811600" cy="2373250"/>
          </a:xfrm>
          <a:prstGeom prst="rect">
            <a:avLst/>
          </a:prstGeom>
          <a:noFill/>
          <a:ln>
            <a:noFill/>
          </a:ln>
        </p:spPr>
      </p:pic>
      <p:cxnSp>
        <p:nvCxnSpPr>
          <p:cNvPr id="133" name="Google Shape;133;p18"/>
          <p:cNvCxnSpPr/>
          <p:nvPr/>
        </p:nvCxnSpPr>
        <p:spPr>
          <a:xfrm>
            <a:off x="8064175" y="0"/>
            <a:ext cx="672000" cy="5169300"/>
          </a:xfrm>
          <a:prstGeom prst="straightConnector1">
            <a:avLst/>
          </a:prstGeom>
          <a:noFill/>
          <a:ln cap="flat" cmpd="sng" w="9525">
            <a:solidFill>
              <a:srgbClr val="595959"/>
            </a:solidFill>
            <a:prstDash val="dot"/>
            <a:round/>
            <a:headEnd len="med" w="med" type="none"/>
            <a:tailEnd len="med" w="med" type="none"/>
          </a:ln>
        </p:spPr>
      </p:cxnSp>
      <p:cxnSp>
        <p:nvCxnSpPr>
          <p:cNvPr id="134" name="Google Shape;134;p18"/>
          <p:cNvCxnSpPr/>
          <p:nvPr/>
        </p:nvCxnSpPr>
        <p:spPr>
          <a:xfrm flipH="1">
            <a:off x="8309775" y="-25850"/>
            <a:ext cx="25800" cy="5156400"/>
          </a:xfrm>
          <a:prstGeom prst="straightConnector1">
            <a:avLst/>
          </a:prstGeom>
          <a:noFill/>
          <a:ln cap="flat" cmpd="sng" w="9525">
            <a:solidFill>
              <a:srgbClr val="595959"/>
            </a:solidFill>
            <a:prstDash val="dot"/>
            <a:round/>
            <a:headEnd len="med" w="med" type="none"/>
            <a:tailEnd len="med" w="med" type="none"/>
          </a:ln>
        </p:spPr>
      </p:cxnSp>
      <p:cxnSp>
        <p:nvCxnSpPr>
          <p:cNvPr id="135" name="Google Shape;135;p18"/>
          <p:cNvCxnSpPr/>
          <p:nvPr/>
        </p:nvCxnSpPr>
        <p:spPr>
          <a:xfrm>
            <a:off x="8516500" y="0"/>
            <a:ext cx="206700" cy="5182200"/>
          </a:xfrm>
          <a:prstGeom prst="straightConnector1">
            <a:avLst/>
          </a:prstGeom>
          <a:noFill/>
          <a:ln cap="flat" cmpd="sng" w="9525">
            <a:solidFill>
              <a:srgbClr val="595959"/>
            </a:solidFill>
            <a:prstDash val="dot"/>
            <a:round/>
            <a:headEnd len="med" w="med" type="none"/>
            <a:tailEnd len="med" w="med" type="none"/>
          </a:ln>
        </p:spPr>
      </p:cxnSp>
      <p:grpSp>
        <p:nvGrpSpPr>
          <p:cNvPr id="136" name="Google Shape;136;p18"/>
          <p:cNvGrpSpPr/>
          <p:nvPr/>
        </p:nvGrpSpPr>
        <p:grpSpPr>
          <a:xfrm>
            <a:off x="507375" y="1188700"/>
            <a:ext cx="235800" cy="1701525"/>
            <a:chOff x="507375" y="1341100"/>
            <a:chExt cx="235800" cy="1701525"/>
          </a:xfrm>
        </p:grpSpPr>
        <p:sp>
          <p:nvSpPr>
            <p:cNvPr id="137" name="Google Shape;137;p18"/>
            <p:cNvSpPr/>
            <p:nvPr/>
          </p:nvSpPr>
          <p:spPr>
            <a:xfrm>
              <a:off x="507375" y="1341100"/>
              <a:ext cx="235800" cy="2400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38" name="Google Shape;138;p18"/>
            <p:cNvCxnSpPr>
              <a:stCxn id="137" idx="1"/>
              <a:endCxn id="137" idx="2"/>
            </p:cNvCxnSpPr>
            <p:nvPr/>
          </p:nvCxnSpPr>
          <p:spPr>
            <a:xfrm>
              <a:off x="507375" y="1461100"/>
              <a:ext cx="117900" cy="120000"/>
            </a:xfrm>
            <a:prstGeom prst="straightConnector1">
              <a:avLst/>
            </a:prstGeom>
            <a:noFill/>
            <a:ln cap="flat" cmpd="sng" w="9525">
              <a:solidFill>
                <a:srgbClr val="595959"/>
              </a:solidFill>
              <a:prstDash val="solid"/>
              <a:round/>
              <a:headEnd len="med" w="med" type="none"/>
              <a:tailEnd len="med" w="med" type="none"/>
            </a:ln>
          </p:spPr>
        </p:cxnSp>
        <p:sp>
          <p:nvSpPr>
            <p:cNvPr id="139" name="Google Shape;139;p18"/>
            <p:cNvSpPr/>
            <p:nvPr/>
          </p:nvSpPr>
          <p:spPr>
            <a:xfrm>
              <a:off x="507375" y="1828275"/>
              <a:ext cx="235800" cy="2400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0" name="Google Shape;140;p18"/>
            <p:cNvCxnSpPr>
              <a:stCxn id="139" idx="1"/>
              <a:endCxn id="139" idx="2"/>
            </p:cNvCxnSpPr>
            <p:nvPr/>
          </p:nvCxnSpPr>
          <p:spPr>
            <a:xfrm>
              <a:off x="507375" y="1948275"/>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41" name="Google Shape;141;p18"/>
            <p:cNvCxnSpPr>
              <a:stCxn id="137" idx="2"/>
              <a:endCxn id="137" idx="3"/>
            </p:cNvCxnSpPr>
            <p:nvPr/>
          </p:nvCxnSpPr>
          <p:spPr>
            <a:xfrm flipH="1" rot="10800000">
              <a:off x="625275" y="1461100"/>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42" name="Google Shape;142;p18"/>
            <p:cNvCxnSpPr>
              <a:stCxn id="137" idx="3"/>
              <a:endCxn id="137" idx="0"/>
            </p:cNvCxnSpPr>
            <p:nvPr/>
          </p:nvCxnSpPr>
          <p:spPr>
            <a:xfrm rot="10800000">
              <a:off x="625275" y="1341100"/>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43" name="Google Shape;143;p18"/>
            <p:cNvCxnSpPr>
              <a:stCxn id="137" idx="0"/>
              <a:endCxn id="137" idx="1"/>
            </p:cNvCxnSpPr>
            <p:nvPr/>
          </p:nvCxnSpPr>
          <p:spPr>
            <a:xfrm flipH="1">
              <a:off x="507375" y="1341100"/>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44" name="Google Shape;144;p18"/>
            <p:cNvCxnSpPr>
              <a:stCxn id="139" idx="3"/>
              <a:endCxn id="139" idx="0"/>
            </p:cNvCxnSpPr>
            <p:nvPr/>
          </p:nvCxnSpPr>
          <p:spPr>
            <a:xfrm rot="10800000">
              <a:off x="625275" y="1828275"/>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45" name="Google Shape;145;p18"/>
            <p:cNvCxnSpPr>
              <a:stCxn id="139" idx="0"/>
              <a:endCxn id="139" idx="1"/>
            </p:cNvCxnSpPr>
            <p:nvPr/>
          </p:nvCxnSpPr>
          <p:spPr>
            <a:xfrm flipH="1">
              <a:off x="507375" y="1828275"/>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46" name="Google Shape;146;p18"/>
            <p:cNvCxnSpPr>
              <a:stCxn id="139" idx="3"/>
              <a:endCxn id="139" idx="2"/>
            </p:cNvCxnSpPr>
            <p:nvPr/>
          </p:nvCxnSpPr>
          <p:spPr>
            <a:xfrm flipH="1">
              <a:off x="625275" y="1948275"/>
              <a:ext cx="117900" cy="120000"/>
            </a:xfrm>
            <a:prstGeom prst="straightConnector1">
              <a:avLst/>
            </a:prstGeom>
            <a:noFill/>
            <a:ln cap="flat" cmpd="sng" w="9525">
              <a:solidFill>
                <a:srgbClr val="595959"/>
              </a:solidFill>
              <a:prstDash val="solid"/>
              <a:round/>
              <a:headEnd len="med" w="med" type="none"/>
              <a:tailEnd len="med" w="med" type="none"/>
            </a:ln>
          </p:spPr>
        </p:cxnSp>
        <p:sp>
          <p:nvSpPr>
            <p:cNvPr id="147" name="Google Shape;147;p18"/>
            <p:cNvSpPr/>
            <p:nvPr/>
          </p:nvSpPr>
          <p:spPr>
            <a:xfrm>
              <a:off x="507375" y="2315450"/>
              <a:ext cx="235800" cy="2400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48" name="Google Shape;148;p18"/>
            <p:cNvCxnSpPr>
              <a:stCxn id="147" idx="0"/>
              <a:endCxn id="147" idx="3"/>
            </p:cNvCxnSpPr>
            <p:nvPr/>
          </p:nvCxnSpPr>
          <p:spPr>
            <a:xfrm>
              <a:off x="625275" y="2315450"/>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49" name="Google Shape;149;p18"/>
            <p:cNvCxnSpPr/>
            <p:nvPr/>
          </p:nvCxnSpPr>
          <p:spPr>
            <a:xfrm flipH="1">
              <a:off x="507375" y="2315450"/>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50" name="Google Shape;150;p18"/>
            <p:cNvCxnSpPr>
              <a:stCxn id="147" idx="1"/>
              <a:endCxn id="147" idx="2"/>
            </p:cNvCxnSpPr>
            <p:nvPr/>
          </p:nvCxnSpPr>
          <p:spPr>
            <a:xfrm>
              <a:off x="507375" y="2435450"/>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51" name="Google Shape;151;p18"/>
            <p:cNvCxnSpPr>
              <a:stCxn id="147" idx="3"/>
              <a:endCxn id="147" idx="2"/>
            </p:cNvCxnSpPr>
            <p:nvPr/>
          </p:nvCxnSpPr>
          <p:spPr>
            <a:xfrm flipH="1">
              <a:off x="625275" y="2435450"/>
              <a:ext cx="117900" cy="120000"/>
            </a:xfrm>
            <a:prstGeom prst="straightConnector1">
              <a:avLst/>
            </a:prstGeom>
            <a:noFill/>
            <a:ln cap="flat" cmpd="sng" w="9525">
              <a:solidFill>
                <a:srgbClr val="595959"/>
              </a:solidFill>
              <a:prstDash val="solid"/>
              <a:round/>
              <a:headEnd len="med" w="med" type="none"/>
              <a:tailEnd len="med" w="med" type="none"/>
            </a:ln>
          </p:spPr>
        </p:cxnSp>
        <p:sp>
          <p:nvSpPr>
            <p:cNvPr id="152" name="Google Shape;152;p18"/>
            <p:cNvSpPr/>
            <p:nvPr/>
          </p:nvSpPr>
          <p:spPr>
            <a:xfrm>
              <a:off x="507375" y="2802625"/>
              <a:ext cx="235800" cy="240000"/>
            </a:xfrm>
            <a:prstGeom prst="rect">
              <a:avLst/>
            </a:prstGeom>
            <a:solidFill>
              <a:srgbClr val="C9DAF8"/>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3" name="Google Shape;153;p18"/>
            <p:cNvCxnSpPr>
              <a:stCxn id="152" idx="1"/>
              <a:endCxn id="152" idx="2"/>
            </p:cNvCxnSpPr>
            <p:nvPr/>
          </p:nvCxnSpPr>
          <p:spPr>
            <a:xfrm>
              <a:off x="507375" y="2922625"/>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54" name="Google Shape;154;p18"/>
            <p:cNvCxnSpPr>
              <a:stCxn id="152" idx="2"/>
              <a:endCxn id="152" idx="3"/>
            </p:cNvCxnSpPr>
            <p:nvPr/>
          </p:nvCxnSpPr>
          <p:spPr>
            <a:xfrm flipH="1" rot="10800000">
              <a:off x="625275" y="2922625"/>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55" name="Google Shape;155;p18"/>
            <p:cNvCxnSpPr>
              <a:stCxn id="152" idx="3"/>
              <a:endCxn id="152" idx="0"/>
            </p:cNvCxnSpPr>
            <p:nvPr/>
          </p:nvCxnSpPr>
          <p:spPr>
            <a:xfrm rot="10800000">
              <a:off x="625275" y="2802625"/>
              <a:ext cx="117900" cy="120000"/>
            </a:xfrm>
            <a:prstGeom prst="straightConnector1">
              <a:avLst/>
            </a:prstGeom>
            <a:noFill/>
            <a:ln cap="flat" cmpd="sng" w="9525">
              <a:solidFill>
                <a:srgbClr val="595959"/>
              </a:solidFill>
              <a:prstDash val="solid"/>
              <a:round/>
              <a:headEnd len="med" w="med" type="none"/>
              <a:tailEnd len="med" w="med" type="none"/>
            </a:ln>
          </p:spPr>
        </p:cxnSp>
        <p:cxnSp>
          <p:nvCxnSpPr>
            <p:cNvPr id="156" name="Google Shape;156;p18"/>
            <p:cNvCxnSpPr>
              <a:stCxn id="152" idx="0"/>
              <a:endCxn id="152" idx="1"/>
            </p:cNvCxnSpPr>
            <p:nvPr/>
          </p:nvCxnSpPr>
          <p:spPr>
            <a:xfrm flipH="1">
              <a:off x="507375" y="2802625"/>
              <a:ext cx="117900" cy="120000"/>
            </a:xfrm>
            <a:prstGeom prst="straightConnector1">
              <a:avLst/>
            </a:prstGeom>
            <a:noFill/>
            <a:ln cap="flat" cmpd="sng" w="9525">
              <a:solidFill>
                <a:srgbClr val="595959"/>
              </a:solidFill>
              <a:prstDash val="solid"/>
              <a:round/>
              <a:headEnd len="med" w="med" type="none"/>
              <a:tailEnd len="med" w="med" type="none"/>
            </a:ln>
          </p:spPr>
        </p:cxn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EEEE">
            <a:alpha val="88080"/>
          </a:srgbClr>
        </a:solidFill>
      </p:bgPr>
    </p:bg>
    <p:spTree>
      <p:nvGrpSpPr>
        <p:cNvPr id="160" name="Shape 160"/>
        <p:cNvGrpSpPr/>
        <p:nvPr/>
      </p:nvGrpSpPr>
      <p:grpSpPr>
        <a:xfrm>
          <a:off x="0" y="0"/>
          <a:ext cx="0" cy="0"/>
          <a:chOff x="0" y="0"/>
          <a:chExt cx="0" cy="0"/>
        </a:xfrm>
      </p:grpSpPr>
      <p:pic>
        <p:nvPicPr>
          <p:cNvPr id="161" name="Google Shape;161;p19"/>
          <p:cNvPicPr preferRelativeResize="0"/>
          <p:nvPr/>
        </p:nvPicPr>
        <p:blipFill rotWithShape="1">
          <a:blip r:embed="rId3">
            <a:alphaModFix amt="52000"/>
          </a:blip>
          <a:srcRect b="57521" l="45171" r="4948" t="3564"/>
          <a:stretch/>
        </p:blipFill>
        <p:spPr>
          <a:xfrm rot="-1844210">
            <a:off x="2358037" y="-833411"/>
            <a:ext cx="4991127" cy="3327396"/>
          </a:xfrm>
          <a:prstGeom prst="rect">
            <a:avLst/>
          </a:prstGeom>
          <a:noFill/>
          <a:ln>
            <a:noFill/>
          </a:ln>
        </p:spPr>
      </p:pic>
      <p:sp>
        <p:nvSpPr>
          <p:cNvPr id="162" name="Google Shape;162;p19"/>
          <p:cNvSpPr txBox="1"/>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rgbClr val="000000"/>
                </a:solidFill>
                <a:latin typeface="Fredericka the Great"/>
                <a:ea typeface="Fredericka the Great"/>
                <a:cs typeface="Fredericka the Great"/>
                <a:sym typeface="Fredericka the Great"/>
              </a:rPr>
              <a:t>Scope</a:t>
            </a:r>
            <a:endParaRPr sz="3600">
              <a:solidFill>
                <a:srgbClr val="000000"/>
              </a:solidFill>
              <a:latin typeface="Fredericka the Great"/>
              <a:ea typeface="Fredericka the Great"/>
              <a:cs typeface="Fredericka the Great"/>
              <a:sym typeface="Fredericka the Great"/>
            </a:endParaRPr>
          </a:p>
        </p:txBody>
      </p:sp>
      <p:sp>
        <p:nvSpPr>
          <p:cNvPr id="163" name="Google Shape;163;p19"/>
          <p:cNvSpPr txBox="1"/>
          <p:nvPr/>
        </p:nvSpPr>
        <p:spPr>
          <a:xfrm>
            <a:off x="311700" y="1307575"/>
            <a:ext cx="8520600" cy="3416400"/>
          </a:xfrm>
          <a:prstGeom prst="rect">
            <a:avLst/>
          </a:prstGeom>
          <a:noFill/>
          <a:ln>
            <a:noFill/>
          </a:ln>
        </p:spPr>
        <p:txBody>
          <a:bodyPr anchorCtr="0" anchor="t" bIns="91425" lIns="91425" spcFirstLastPara="1" rIns="91425" wrap="square" tIns="91425">
            <a:noAutofit/>
          </a:bodyPr>
          <a:lstStyle/>
          <a:p>
            <a:pPr indent="0" lvl="0" marL="457200" rtl="0" algn="l">
              <a:lnSpc>
                <a:spcPct val="115000"/>
              </a:lnSpc>
              <a:spcBef>
                <a:spcPts val="0"/>
              </a:spcBef>
              <a:spcAft>
                <a:spcPts val="0"/>
              </a:spcAft>
              <a:buNone/>
            </a:pPr>
            <a:r>
              <a:rPr lang="en" sz="2600">
                <a:solidFill>
                  <a:srgbClr val="595959"/>
                </a:solidFill>
                <a:latin typeface="Caveat"/>
                <a:ea typeface="Caveat"/>
                <a:cs typeface="Caveat"/>
                <a:sym typeface="Caveat"/>
              </a:rPr>
              <a:t>Highest and lowest costs for…</a:t>
            </a:r>
            <a:endParaRPr sz="2600">
              <a:solidFill>
                <a:srgbClr val="595959"/>
              </a:solidFill>
              <a:latin typeface="Caveat"/>
              <a:ea typeface="Caveat"/>
              <a:cs typeface="Caveat"/>
              <a:sym typeface="Caveat"/>
            </a:endParaRPr>
          </a:p>
          <a:p>
            <a:pPr indent="0" lvl="0" marL="914400" rtl="0" algn="l">
              <a:lnSpc>
                <a:spcPct val="115000"/>
              </a:lnSpc>
              <a:spcBef>
                <a:spcPts val="1600"/>
              </a:spcBef>
              <a:spcAft>
                <a:spcPts val="0"/>
              </a:spcAft>
              <a:buNone/>
            </a:pPr>
            <a:r>
              <a:rPr lang="en" sz="2600">
                <a:solidFill>
                  <a:srgbClr val="595959"/>
                </a:solidFill>
                <a:latin typeface="Caveat"/>
                <a:ea typeface="Caveat"/>
                <a:cs typeface="Caveat"/>
                <a:sym typeface="Caveat"/>
              </a:rPr>
              <a:t>Each major</a:t>
            </a:r>
            <a:endParaRPr sz="2600">
              <a:solidFill>
                <a:srgbClr val="595959"/>
              </a:solidFill>
              <a:latin typeface="Caveat"/>
              <a:ea typeface="Caveat"/>
              <a:cs typeface="Caveat"/>
              <a:sym typeface="Caveat"/>
            </a:endParaRPr>
          </a:p>
          <a:p>
            <a:pPr indent="0" lvl="0" marL="914400" rtl="0" algn="l">
              <a:lnSpc>
                <a:spcPct val="115000"/>
              </a:lnSpc>
              <a:spcBef>
                <a:spcPts val="1600"/>
              </a:spcBef>
              <a:spcAft>
                <a:spcPts val="0"/>
              </a:spcAft>
              <a:buNone/>
            </a:pPr>
            <a:r>
              <a:rPr lang="en" sz="2600">
                <a:solidFill>
                  <a:srgbClr val="595959"/>
                </a:solidFill>
                <a:latin typeface="Caveat"/>
                <a:ea typeface="Caveat"/>
                <a:cs typeface="Caveat"/>
                <a:sym typeface="Caveat"/>
              </a:rPr>
              <a:t>+ General Education courses</a:t>
            </a:r>
            <a:endParaRPr sz="2600">
              <a:solidFill>
                <a:srgbClr val="595959"/>
              </a:solidFill>
              <a:latin typeface="Caveat"/>
              <a:ea typeface="Caveat"/>
              <a:cs typeface="Caveat"/>
              <a:sym typeface="Caveat"/>
            </a:endParaRPr>
          </a:p>
          <a:p>
            <a:pPr indent="0" lvl="0" marL="914400" rtl="0" algn="l">
              <a:lnSpc>
                <a:spcPct val="115000"/>
              </a:lnSpc>
              <a:spcBef>
                <a:spcPts val="1600"/>
              </a:spcBef>
              <a:spcAft>
                <a:spcPts val="0"/>
              </a:spcAft>
              <a:buNone/>
            </a:pPr>
            <a:r>
              <a:rPr lang="en" sz="2600">
                <a:solidFill>
                  <a:srgbClr val="595959"/>
                </a:solidFill>
                <a:latin typeface="Caveat"/>
                <a:ea typeface="Caveat"/>
                <a:cs typeface="Caveat"/>
                <a:sym typeface="Caveat"/>
              </a:rPr>
              <a:t>+ Electives</a:t>
            </a:r>
            <a:endParaRPr sz="2600">
              <a:solidFill>
                <a:srgbClr val="595959"/>
              </a:solidFill>
              <a:latin typeface="Caveat"/>
              <a:ea typeface="Caveat"/>
              <a:cs typeface="Caveat"/>
              <a:sym typeface="Caveat"/>
            </a:endParaRPr>
          </a:p>
          <a:p>
            <a:pPr indent="0" lvl="0" marL="0" rtl="0" algn="ctr">
              <a:lnSpc>
                <a:spcPct val="115000"/>
              </a:lnSpc>
              <a:spcBef>
                <a:spcPts val="1600"/>
              </a:spcBef>
              <a:spcAft>
                <a:spcPts val="1600"/>
              </a:spcAft>
              <a:buNone/>
            </a:pPr>
            <a:r>
              <a:rPr b="1" lang="en" sz="3200">
                <a:solidFill>
                  <a:srgbClr val="595959"/>
                </a:solidFill>
                <a:latin typeface="Caveat"/>
                <a:ea typeface="Caveat"/>
                <a:cs typeface="Caveat"/>
                <a:sym typeface="Caveat"/>
              </a:rPr>
              <a:t>= All textbooks for all courses</a:t>
            </a:r>
            <a:endParaRPr b="1" sz="3200">
              <a:solidFill>
                <a:srgbClr val="595959"/>
              </a:solidFill>
              <a:latin typeface="Caveat"/>
              <a:ea typeface="Caveat"/>
              <a:cs typeface="Caveat"/>
              <a:sym typeface="Caveat"/>
            </a:endParaRPr>
          </a:p>
        </p:txBody>
      </p:sp>
      <p:sp>
        <p:nvSpPr>
          <p:cNvPr id="164" name="Google Shape;164;p19"/>
          <p:cNvSpPr/>
          <p:nvPr/>
        </p:nvSpPr>
        <p:spPr>
          <a:xfrm>
            <a:off x="1783425" y="0"/>
            <a:ext cx="775386" cy="684936"/>
          </a:xfrm>
          <a:prstGeom prst="flowChartDocument">
            <a:avLst/>
          </a:prstGeom>
          <a:solidFill>
            <a:srgbClr val="F3F3F3">
              <a:alpha val="7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9"/>
          <p:cNvSpPr/>
          <p:nvPr/>
        </p:nvSpPr>
        <p:spPr>
          <a:xfrm>
            <a:off x="2416675" y="-37425"/>
            <a:ext cx="1434600" cy="406200"/>
          </a:xfrm>
          <a:prstGeom prst="roundRect">
            <a:avLst>
              <a:gd fmla="val 16667" name="adj"/>
            </a:avLst>
          </a:prstGeom>
          <a:solidFill>
            <a:srgbClr val="F3F3F3">
              <a:alpha val="7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9"/>
          <p:cNvSpPr/>
          <p:nvPr/>
        </p:nvSpPr>
        <p:spPr>
          <a:xfrm rot="5400000">
            <a:off x="5755200" y="-205675"/>
            <a:ext cx="2313300" cy="1874100"/>
          </a:xfrm>
          <a:prstGeom prst="blockArc">
            <a:avLst>
              <a:gd fmla="val 10848222" name="adj1"/>
              <a:gd fmla="val 0" name="adj2"/>
              <a:gd fmla="val 25000" name="adj3"/>
            </a:avLst>
          </a:prstGeom>
          <a:solidFill>
            <a:srgbClr val="F3F3F3">
              <a:alpha val="734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67" name="Google Shape;167;p19"/>
          <p:cNvCxnSpPr/>
          <p:nvPr/>
        </p:nvCxnSpPr>
        <p:spPr>
          <a:xfrm flipH="1">
            <a:off x="-38700" y="1017725"/>
            <a:ext cx="2060400" cy="16200"/>
          </a:xfrm>
          <a:prstGeom prst="straightConnector1">
            <a:avLst/>
          </a:prstGeom>
          <a:noFill/>
          <a:ln cap="flat" cmpd="sng" w="19050">
            <a:solidFill>
              <a:srgbClr val="595959"/>
            </a:solidFill>
            <a:prstDash val="dot"/>
            <a:round/>
            <a:headEnd len="med" w="med" type="none"/>
            <a:tailEnd len="med" w="med" type="none"/>
          </a:ln>
        </p:spPr>
      </p:cxnSp>
      <p:sp>
        <p:nvSpPr>
          <p:cNvPr id="168" name="Google Shape;168;p19"/>
          <p:cNvSpPr/>
          <p:nvPr/>
        </p:nvSpPr>
        <p:spPr>
          <a:xfrm>
            <a:off x="8594050" y="762475"/>
            <a:ext cx="38700" cy="12900"/>
          </a:xfrm>
          <a:prstGeom prst="ellipse">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pic>
        <p:nvPicPr>
          <p:cNvPr id="173" name="Google Shape;173;p20"/>
          <p:cNvPicPr preferRelativeResize="0"/>
          <p:nvPr/>
        </p:nvPicPr>
        <p:blipFill rotWithShape="1">
          <a:blip r:embed="rId3">
            <a:alphaModFix amt="56000"/>
          </a:blip>
          <a:srcRect b="8119" l="1077" r="1844" t="7384"/>
          <a:stretch/>
        </p:blipFill>
        <p:spPr>
          <a:xfrm>
            <a:off x="-232625" y="-76200"/>
            <a:ext cx="9498675" cy="5335850"/>
          </a:xfrm>
          <a:prstGeom prst="rect">
            <a:avLst/>
          </a:prstGeom>
          <a:noFill/>
          <a:ln>
            <a:noFill/>
          </a:ln>
        </p:spPr>
      </p:pic>
      <p:sp>
        <p:nvSpPr>
          <p:cNvPr id="174" name="Google Shape;174;p20"/>
          <p:cNvSpPr/>
          <p:nvPr/>
        </p:nvSpPr>
        <p:spPr>
          <a:xfrm flipH="1" rot="10800000">
            <a:off x="-64625" y="1085575"/>
            <a:ext cx="7702500" cy="4148400"/>
          </a:xfrm>
          <a:prstGeom prst="corner">
            <a:avLst>
              <a:gd fmla="val 91910" name="adj1"/>
              <a:gd fmla="val 59190" name="adj2"/>
            </a:avLst>
          </a:prstGeom>
          <a:solidFill>
            <a:srgbClr val="EEEEEE"/>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20"/>
          <p:cNvSpPr/>
          <p:nvPr/>
        </p:nvSpPr>
        <p:spPr>
          <a:xfrm>
            <a:off x="-155075" y="289950"/>
            <a:ext cx="4174200" cy="572700"/>
          </a:xfrm>
          <a:prstGeom prst="rect">
            <a:avLst/>
          </a:prstGeom>
          <a:solidFill>
            <a:srgbClr val="EEEEEE"/>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0"/>
          <p:cNvSpPr txBox="1"/>
          <p:nvPr/>
        </p:nvSpPr>
        <p:spPr>
          <a:xfrm>
            <a:off x="221225" y="289950"/>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Fredericka the Great"/>
                <a:ea typeface="Fredericka the Great"/>
                <a:cs typeface="Fredericka the Great"/>
                <a:sym typeface="Fredericka the Great"/>
              </a:rPr>
              <a:t>Current information</a:t>
            </a:r>
            <a:endParaRPr sz="3000">
              <a:solidFill>
                <a:srgbClr val="000000"/>
              </a:solidFill>
              <a:latin typeface="Fredericka the Great"/>
              <a:ea typeface="Fredericka the Great"/>
              <a:cs typeface="Fredericka the Great"/>
              <a:sym typeface="Fredericka the Great"/>
            </a:endParaRPr>
          </a:p>
        </p:txBody>
      </p:sp>
      <p:sp>
        <p:nvSpPr>
          <p:cNvPr id="177" name="Google Shape;177;p20"/>
          <p:cNvSpPr txBox="1"/>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a:solidFill>
                <a:srgbClr val="595959"/>
              </a:solidFill>
            </a:endParaRPr>
          </a:p>
          <a:p>
            <a:pPr indent="0" lvl="0" marL="0" rtl="0" algn="l">
              <a:lnSpc>
                <a:spcPct val="115000"/>
              </a:lnSpc>
              <a:spcBef>
                <a:spcPts val="1600"/>
              </a:spcBef>
              <a:spcAft>
                <a:spcPts val="0"/>
              </a:spcAft>
              <a:buNone/>
            </a:pPr>
            <a:r>
              <a:t/>
            </a:r>
            <a:endParaRPr>
              <a:solidFill>
                <a:srgbClr val="595959"/>
              </a:solidFill>
            </a:endParaRPr>
          </a:p>
          <a:p>
            <a:pPr indent="0" lvl="0" marL="0" rtl="0" algn="l">
              <a:lnSpc>
                <a:spcPct val="115000"/>
              </a:lnSpc>
              <a:spcBef>
                <a:spcPts val="1600"/>
              </a:spcBef>
              <a:spcAft>
                <a:spcPts val="0"/>
              </a:spcAft>
              <a:buNone/>
            </a:pPr>
            <a:r>
              <a:t/>
            </a:r>
            <a:endParaRPr>
              <a:solidFill>
                <a:srgbClr val="595959"/>
              </a:solidFill>
            </a:endParaRPr>
          </a:p>
          <a:p>
            <a:pPr indent="0" lvl="0" marL="0" rtl="0" algn="l">
              <a:lnSpc>
                <a:spcPct val="115000"/>
              </a:lnSpc>
              <a:spcBef>
                <a:spcPts val="1600"/>
              </a:spcBef>
              <a:spcAft>
                <a:spcPts val="0"/>
              </a:spcAft>
              <a:buNone/>
            </a:pPr>
            <a:r>
              <a:t/>
            </a:r>
            <a:endParaRPr>
              <a:solidFill>
                <a:srgbClr val="595959"/>
              </a:solidFill>
            </a:endParaRPr>
          </a:p>
          <a:p>
            <a:pPr indent="0" lvl="0" marL="0" rtl="0" algn="l">
              <a:lnSpc>
                <a:spcPct val="115000"/>
              </a:lnSpc>
              <a:spcBef>
                <a:spcPts val="1600"/>
              </a:spcBef>
              <a:spcAft>
                <a:spcPts val="0"/>
              </a:spcAft>
              <a:buNone/>
            </a:pPr>
            <a:r>
              <a:t/>
            </a:r>
            <a:endParaRPr>
              <a:solidFill>
                <a:srgbClr val="595959"/>
              </a:solidFill>
            </a:endParaRPr>
          </a:p>
          <a:p>
            <a:pPr indent="0" lvl="0" marL="0" rtl="0" algn="l">
              <a:lnSpc>
                <a:spcPct val="115000"/>
              </a:lnSpc>
              <a:spcBef>
                <a:spcPts val="1600"/>
              </a:spcBef>
              <a:spcAft>
                <a:spcPts val="0"/>
              </a:spcAft>
              <a:buNone/>
            </a:pPr>
            <a:r>
              <a:t/>
            </a:r>
            <a:endParaRPr>
              <a:solidFill>
                <a:srgbClr val="595959"/>
              </a:solidFill>
            </a:endParaRPr>
          </a:p>
          <a:p>
            <a:pPr indent="0" lvl="0" marL="0" rtl="0" algn="r">
              <a:lnSpc>
                <a:spcPct val="115000"/>
              </a:lnSpc>
              <a:spcBef>
                <a:spcPts val="1600"/>
              </a:spcBef>
              <a:spcAft>
                <a:spcPts val="1600"/>
              </a:spcAft>
              <a:buNone/>
            </a:pPr>
            <a:r>
              <a:rPr lang="en">
                <a:solidFill>
                  <a:srgbClr val="595959"/>
                </a:solidFill>
              </a:rPr>
              <a:t>Randolph College, 2018</a:t>
            </a:r>
            <a:endParaRPr>
              <a:solidFill>
                <a:srgbClr val="595959"/>
              </a:solidFill>
            </a:endParaRPr>
          </a:p>
        </p:txBody>
      </p:sp>
      <p:pic>
        <p:nvPicPr>
          <p:cNvPr id="178" name="Google Shape;178;p20"/>
          <p:cNvPicPr preferRelativeResize="0"/>
          <p:nvPr/>
        </p:nvPicPr>
        <p:blipFill>
          <a:blip r:embed="rId4">
            <a:alphaModFix/>
          </a:blip>
          <a:stretch>
            <a:fillRect/>
          </a:stretch>
        </p:blipFill>
        <p:spPr>
          <a:xfrm>
            <a:off x="0" y="1152475"/>
            <a:ext cx="7557651" cy="3607425"/>
          </a:xfrm>
          <a:prstGeom prst="rect">
            <a:avLst/>
          </a:prstGeom>
          <a:noFill/>
          <a:ln>
            <a:noFill/>
          </a:ln>
        </p:spPr>
      </p:pic>
      <p:sp>
        <p:nvSpPr>
          <p:cNvPr id="179" name="Google Shape;179;p20"/>
          <p:cNvSpPr/>
          <p:nvPr/>
        </p:nvSpPr>
        <p:spPr>
          <a:xfrm rot="10800000">
            <a:off x="5310100" y="-76200"/>
            <a:ext cx="3865500" cy="3644400"/>
          </a:xfrm>
          <a:prstGeom prst="corner">
            <a:avLst>
              <a:gd fmla="val 84005" name="adj1"/>
              <a:gd fmla="val 40780" name="adj2"/>
            </a:avLst>
          </a:prstGeom>
          <a:solidFill>
            <a:srgbClr val="EEEEEE"/>
          </a:solidFill>
          <a:ln cap="flat" cmpd="sng" w="19050">
            <a:solidFill>
              <a:srgbClr val="595959"/>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80" name="Google Shape;180;p20"/>
          <p:cNvPicPr preferRelativeResize="0"/>
          <p:nvPr/>
        </p:nvPicPr>
        <p:blipFill rotWithShape="1">
          <a:blip r:embed="rId5">
            <a:alphaModFix/>
          </a:blip>
          <a:srcRect b="0" l="0" r="0" t="0"/>
          <a:stretch/>
        </p:blipFill>
        <p:spPr>
          <a:xfrm>
            <a:off x="5389788" y="133730"/>
            <a:ext cx="3617525" cy="2765550"/>
          </a:xfrm>
          <a:prstGeom prst="rect">
            <a:avLst/>
          </a:prstGeom>
          <a:noFill/>
          <a:ln cap="flat" cmpd="sng" w="19050">
            <a:solidFill>
              <a:srgbClr val="595959"/>
            </a:solidFill>
            <a:prstDash val="solid"/>
            <a:round/>
            <a:headEnd len="sm" w="sm" type="none"/>
            <a:tailEnd len="sm" w="sm" type="none"/>
          </a:ln>
        </p:spPr>
      </p:pic>
      <p:sp>
        <p:nvSpPr>
          <p:cNvPr id="181" name="Google Shape;181;p20"/>
          <p:cNvSpPr txBox="1"/>
          <p:nvPr/>
        </p:nvSpPr>
        <p:spPr>
          <a:xfrm>
            <a:off x="111825" y="4783200"/>
            <a:ext cx="4460100" cy="36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The College Board, 2018</a:t>
            </a:r>
            <a:endParaRPr/>
          </a:p>
        </p:txBody>
      </p:sp>
      <p:sp>
        <p:nvSpPr>
          <p:cNvPr id="182" name="Google Shape;182;p20"/>
          <p:cNvSpPr txBox="1"/>
          <p:nvPr/>
        </p:nvSpPr>
        <p:spPr>
          <a:xfrm>
            <a:off x="7640700" y="2969325"/>
            <a:ext cx="1404000" cy="572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a:t>Randolph College, 2018</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1"/>
          <p:cNvSpPr/>
          <p:nvPr/>
        </p:nvSpPr>
        <p:spPr>
          <a:xfrm>
            <a:off x="-142150" y="310150"/>
            <a:ext cx="2894700" cy="620400"/>
          </a:xfrm>
          <a:prstGeom prst="rect">
            <a:avLst/>
          </a:prstGeom>
          <a:solidFill>
            <a:schemeClr val="lt2"/>
          </a:solidFill>
          <a:ln cap="flat" cmpd="sng" w="19050">
            <a:solidFill>
              <a:schemeClr val="dk2"/>
            </a:solidFill>
            <a:prstDash val="dash"/>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1"/>
          <p:cNvSpPr txBox="1"/>
          <p:nvPr>
            <p:ph type="title"/>
          </p:nvPr>
        </p:nvSpPr>
        <p:spPr>
          <a:xfrm>
            <a:off x="311700" y="277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000000"/>
                </a:solidFill>
                <a:latin typeface="Fredericka the Great"/>
                <a:ea typeface="Fredericka the Great"/>
                <a:cs typeface="Fredericka the Great"/>
                <a:sym typeface="Fredericka the Great"/>
              </a:rPr>
              <a:t>Methodology</a:t>
            </a:r>
            <a:endParaRPr sz="3000">
              <a:solidFill>
                <a:srgbClr val="000000"/>
              </a:solidFill>
              <a:latin typeface="Fredericka the Great"/>
              <a:ea typeface="Fredericka the Great"/>
              <a:cs typeface="Fredericka the Great"/>
              <a:sym typeface="Fredericka the Great"/>
            </a:endParaRPr>
          </a:p>
        </p:txBody>
      </p:sp>
      <p:sp>
        <p:nvSpPr>
          <p:cNvPr id="189" name="Google Shape;189;p21"/>
          <p:cNvSpPr/>
          <p:nvPr/>
        </p:nvSpPr>
        <p:spPr>
          <a:xfrm>
            <a:off x="204875" y="1143825"/>
            <a:ext cx="8655000" cy="1155900"/>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1"/>
          <p:cNvSpPr/>
          <p:nvPr/>
        </p:nvSpPr>
        <p:spPr>
          <a:xfrm>
            <a:off x="204875" y="2428651"/>
            <a:ext cx="8655000" cy="1155900"/>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21"/>
          <p:cNvSpPr/>
          <p:nvPr/>
        </p:nvSpPr>
        <p:spPr>
          <a:xfrm>
            <a:off x="177300" y="3723225"/>
            <a:ext cx="8655000" cy="1155900"/>
          </a:xfrm>
          <a:prstGeom prst="flowChartPunchedCard">
            <a:avLst/>
          </a:prstGeom>
          <a:solidFill>
            <a:srgbClr val="D9D2E9"/>
          </a:solidFill>
          <a:ln cap="flat" cmpd="sng" w="19050">
            <a:solidFill>
              <a:schemeClr val="dk2"/>
            </a:solidFill>
            <a:prstDash val="dot"/>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21">
            <a:hlinkClick r:id="rId3"/>
          </p:cNvPr>
          <p:cNvSpPr txBox="1"/>
          <p:nvPr/>
        </p:nvSpPr>
        <p:spPr>
          <a:xfrm>
            <a:off x="311700" y="1366425"/>
            <a:ext cx="3510900" cy="71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 Design </a:t>
            </a:r>
            <a:r>
              <a:rPr lang="en" sz="3000" u="sng">
                <a:solidFill>
                  <a:schemeClr val="hlink"/>
                </a:solidFill>
                <a:latin typeface="Caveat"/>
                <a:ea typeface="Caveat"/>
                <a:cs typeface="Caveat"/>
                <a:sym typeface="Caveat"/>
                <a:hlinkClick r:id="rId4"/>
              </a:rPr>
              <a:t>Spreadsheets</a:t>
            </a:r>
            <a:endParaRPr sz="3000">
              <a:latin typeface="Caveat"/>
              <a:ea typeface="Caveat"/>
              <a:cs typeface="Caveat"/>
              <a:sym typeface="Caveat"/>
            </a:endParaRPr>
          </a:p>
        </p:txBody>
      </p:sp>
      <p:sp>
        <p:nvSpPr>
          <p:cNvPr id="193" name="Google Shape;193;p21"/>
          <p:cNvSpPr txBox="1"/>
          <p:nvPr/>
        </p:nvSpPr>
        <p:spPr>
          <a:xfrm>
            <a:off x="0" y="2689638"/>
            <a:ext cx="7741200" cy="85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   - Record all classes available in the past 4 years</a:t>
            </a:r>
            <a:endParaRPr sz="3000">
              <a:latin typeface="Caveat"/>
              <a:ea typeface="Caveat"/>
              <a:cs typeface="Caveat"/>
              <a:sym typeface="Caveat"/>
            </a:endParaRPr>
          </a:p>
        </p:txBody>
      </p:sp>
      <p:sp>
        <p:nvSpPr>
          <p:cNvPr id="194" name="Google Shape;194;p21"/>
          <p:cNvSpPr txBox="1"/>
          <p:nvPr/>
        </p:nvSpPr>
        <p:spPr>
          <a:xfrm>
            <a:off x="0" y="3936075"/>
            <a:ext cx="7932900" cy="69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veat"/>
                <a:ea typeface="Caveat"/>
                <a:cs typeface="Caveat"/>
                <a:sym typeface="Caveat"/>
              </a:rPr>
              <a:t>   - Record each textbook and their cost, for each course</a:t>
            </a:r>
            <a:endParaRPr sz="3000">
              <a:latin typeface="Caveat"/>
              <a:ea typeface="Caveat"/>
              <a:cs typeface="Caveat"/>
              <a:sym typeface="Caveat"/>
            </a:endParaRPr>
          </a:p>
        </p:txBody>
      </p:sp>
      <p:sp>
        <p:nvSpPr>
          <p:cNvPr id="195" name="Google Shape;195;p21"/>
          <p:cNvSpPr txBox="1"/>
          <p:nvPr/>
        </p:nvSpPr>
        <p:spPr>
          <a:xfrm>
            <a:off x="7969800" y="4802925"/>
            <a:ext cx="1596900" cy="19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veat"/>
                <a:ea typeface="Caveat"/>
                <a:cs typeface="Caveat"/>
                <a:sym typeface="Caveat"/>
              </a:rPr>
              <a:t>To be continued.</a:t>
            </a:r>
            <a:endParaRPr>
              <a:latin typeface="Caveat"/>
              <a:ea typeface="Caveat"/>
              <a:cs typeface="Caveat"/>
              <a:sym typeface="Caveat"/>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